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1" r:id="rId2"/>
    <p:sldId id="258" r:id="rId3"/>
    <p:sldId id="388" r:id="rId4"/>
    <p:sldId id="391" r:id="rId5"/>
    <p:sldId id="392" r:id="rId6"/>
    <p:sldId id="383" r:id="rId7"/>
    <p:sldId id="382" r:id="rId8"/>
    <p:sldId id="390" r:id="rId9"/>
    <p:sldId id="309" r:id="rId10"/>
    <p:sldId id="292" r:id="rId11"/>
    <p:sldId id="363" r:id="rId12"/>
    <p:sldId id="364" r:id="rId13"/>
    <p:sldId id="365" r:id="rId14"/>
    <p:sldId id="366" r:id="rId15"/>
    <p:sldId id="336" r:id="rId16"/>
    <p:sldId id="340" r:id="rId17"/>
    <p:sldId id="368" r:id="rId18"/>
    <p:sldId id="369" r:id="rId19"/>
    <p:sldId id="370" r:id="rId20"/>
    <p:sldId id="393" r:id="rId21"/>
    <p:sldId id="328" r:id="rId22"/>
    <p:sldId id="281" r:id="rId23"/>
    <p:sldId id="28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6D47A-A6CC-43BA-9A4E-F8CFE4DEAB38}" v="43" dt="2025-02-21T18:50:09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111" autoAdjust="0"/>
  </p:normalViewPr>
  <p:slideViewPr>
    <p:cSldViewPr snapToGrid="0">
      <p:cViewPr varScale="1">
        <p:scale>
          <a:sx n="118" d="100"/>
          <a:sy n="118" d="100"/>
        </p:scale>
        <p:origin x="288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Gamboa" userId="ed6ce308-668d-41b9-88bc-82be851e3f35" providerId="ADAL" clId="{0EA6D47A-A6CC-43BA-9A4E-F8CFE4DEAB38}"/>
    <pc:docChg chg="undo custSel modSld">
      <pc:chgData name="Kathy Gamboa" userId="ed6ce308-668d-41b9-88bc-82be851e3f35" providerId="ADAL" clId="{0EA6D47A-A6CC-43BA-9A4E-F8CFE4DEAB38}" dt="2025-02-21T19:08:27.927" v="29" actId="20577"/>
      <pc:docMkLst>
        <pc:docMk/>
      </pc:docMkLst>
      <pc:sldChg chg="modSp mod">
        <pc:chgData name="Kathy Gamboa" userId="ed6ce308-668d-41b9-88bc-82be851e3f35" providerId="ADAL" clId="{0EA6D47A-A6CC-43BA-9A4E-F8CFE4DEAB38}" dt="2025-02-21T19:08:27.927" v="29" actId="20577"/>
        <pc:sldMkLst>
          <pc:docMk/>
          <pc:sldMk cId="3828347419" sldId="258"/>
        </pc:sldMkLst>
        <pc:spChg chg="mod">
          <ac:chgData name="Kathy Gamboa" userId="ed6ce308-668d-41b9-88bc-82be851e3f35" providerId="ADAL" clId="{0EA6D47A-A6CC-43BA-9A4E-F8CFE4DEAB38}" dt="2025-02-21T19:08:27.927" v="29" actId="20577"/>
          <ac:spMkLst>
            <pc:docMk/>
            <pc:sldMk cId="3828347419" sldId="258"/>
            <ac:spMk id="4" creationId="{81F1F25D-6816-E21E-B5AE-C766197091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FA052-DA35-403F-9B15-DD802E68FA65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C12AEA-F2C2-4524-83DA-001673425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2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64069-E241-A02A-A5F8-5AE4E0082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2AA8B1-00DB-FF3C-85D0-0E000B76A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DE19B-6F89-BA0F-4F6A-1E94AAC18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71A6-7253-0691-5A80-59F8AF928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ACE0E-5F3F-52CC-7C0F-EE9A9218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C96FC-AE5A-9A23-5266-719F752A9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CF856-6CCB-CA83-A6EE-BCF5B836F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0E947-5184-009E-9E8A-2D99210A1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https://app.smartsheet.com/b/form/7fda106ac3a349eeb33f0cac2e32855d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https://app.smartsheet.com/b/form/7fda106ac3a349eeb33f0cac2e32855d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6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https://app.smartsheet.com/b/form/7fda106ac3a349eeb33f0cac2e32855d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53B5-DAE5-BC1D-409A-B2CA18B3F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55139-99F5-5B64-9E1A-43D76F3CE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3DB18C-81B0-F64F-95E8-F90F0C979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CBF5A-A921-2427-8253-269EC13E7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CA6D-6115-0C90-5F17-E10D839F8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4CEBF-5002-88DB-0D4A-1D299825A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09174-2813-1B0F-60D9-6FC4145AC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9701B-76E6-2ABD-D138-964A0B73A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8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610ED-60F9-6A6B-E57C-21AA2D25E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D9671-2A67-E405-1085-BDC65CDA7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2C10C-5898-E28C-759E-1B375EEBF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3869-B50D-4441-C7DD-A5487BA45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D730-5D1C-4FC1-C378-66FC6CBA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9A3D8-04FD-F385-3298-C26E2435D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05EA0-33DE-5852-D56E-0994B1B8E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4339A-A3AE-4A88-7D09-39647A832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0F8D5-CC5B-F320-266B-64FFC3CC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FC1E0-815D-378F-91D2-5A3CBA9C7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BDB6-2EC7-8977-2767-CD1D2473E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AADF9-0990-18B1-5E96-8133E7F61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24CE8-4D17-3334-7723-977EEB0CF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4B2CE-991E-9045-7995-86A13CA29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F67CFB-D340-B5CB-A112-119B785FF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078F4-D111-E3DA-C3BD-E1AC0920E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8974F-D8AA-18BC-02C6-D8A0B3B4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3A6A4-F3A6-F74D-07E3-2A5472DC9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6A8BE-5764-1034-D66B-DFF463717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7503C-A220-D6CB-8369-06DEE071D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4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9D7C5-00A4-37A5-D32D-BBE55F0A4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22A7B-14EB-FEF4-5A79-68B57AFC8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72E6C-CC7A-8D19-8D74-6C05A65BE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A914E-8756-5B3A-BE72-8C8F06247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12AEA-F2C2-4524-83DA-0016734254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648B-9241-76A8-12FB-710A28BE2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13C5B-DA51-980B-C987-698B7BE94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9FF5-C9B8-D80C-72F8-46BE90BE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42EAF-A24E-3761-F615-D0511B83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753A-9D56-4DC4-48E2-505E1DEA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98A9-FA7C-7280-CA3F-32FACDC0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924AD-2D24-85EB-7571-7E0552053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E50C-2274-EFDD-01D6-657587A8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0A3A-7D9C-38A8-1D7D-04527DB8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737AE-9907-95FF-D141-F7AFC3FE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A9333-936A-D93C-E2EF-831C9E4B2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C11E6-8F90-8475-70A1-DFAF5B102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B27E-335F-CF95-3376-A39CA532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72CE-0FBA-EE26-3F8F-5CE338EB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822ED-0509-51ED-AC5D-F4763A0A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8783-4D38-C049-0B20-EEAE6CF9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D620-0FE6-D706-DEE2-DFEAD112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D347-52DC-0AAC-28A8-96885C3C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86500-113E-B0F5-A23E-5A438332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C362-BB1F-D645-0A1C-F589AE17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FA18-953C-6D2E-15B5-6DDD612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97A9-1612-F4D4-B0F7-9B5426E0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D03BF-E0C0-F1C6-F9CF-6ED9634B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33A4-5A30-D56E-7E08-EF332D0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7AFD-124C-8ACE-93A0-EF77D0BA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8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E72B-0A02-7FBB-2C06-36254F4C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9290-9D8C-11AD-E523-BCCA2E9A1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495BC-FE11-58A9-0102-6B52A0916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13E38-7ED2-0524-8DF0-F63683CE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A249C-5974-F469-B6EB-F391019F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06F22-95C1-761F-E5C0-A193BB3A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6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CC4E-B996-109D-DC22-7E5F5B81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7B276-BA91-690F-E800-906C7F55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1B60-1F82-618B-7FFE-EE031F7B2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F5CE5-F7C3-8575-3948-B63729458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54D7A-200A-A0C8-5375-3ED7DA1C0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DC985-F7CD-F4AA-8E80-C807A9A6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C1345-F41C-8E9B-2345-08F6B261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75897-D39D-8C6C-ADF5-8DE0906A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8261-0D45-6846-0C5E-CB724559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56DE1-9E90-71F6-5D0B-B1A078A7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B8BA-D6DA-E459-1643-2F2D7CA1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CFF1C-DB4A-F543-8845-6237B68E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FE401-AE79-1C55-3B79-106CE679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C9C63-85C1-AA81-6590-1E77B11D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AA400-B6A5-F91C-0C74-DF154509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31C5-F198-A20B-2509-5050C0A9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B8F9-525C-B7B7-83BC-3B4767E6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5483-6C8B-5FA3-E809-99F4ADE66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6FBB0-D57D-EF3F-D1CF-02D522D1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B92EE-05AA-57A5-A05B-00366FFB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FB20-9E4C-07EA-40C5-366C2ACF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73AE-7D8D-5A4C-B3B8-24ACA4FE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EEA2D-7CA6-FAA8-C11E-757382E76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F8F6-04E1-C26A-E63B-22AC4D1E6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7CA7E-9211-763D-49DA-5A8540FF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5E2AF-0995-09C0-9939-840EC2D8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FA506-0453-E04F-C239-0FDFDAA4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3188C-3937-3406-A018-89EF0CFF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F8C77-792A-16C4-4053-EED16CB9B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7B6E8-9F9A-CF49-8BE3-4EFA1C67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99FB-C848-4672-9618-828BC6A19EB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CFFF9-9B31-4F6B-C78F-0810A1CB0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5C924-8FDC-2F85-D6E4-00188400B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E827-0803-4A2B-AE41-534196C3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e.org/uploadedFiles/IIE/Community/Chapter/Chapter_Management/Agenda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gamboa@iise.org" TargetMode="External"/><Relationship Id="rId4" Type="http://schemas.openxmlformats.org/officeDocument/2006/relationships/hyperlink" Target="https://www.iise.org/uploadedFiles/IIE/Community/Chapter/Chapter_Management/Sample%20Budget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gamboa@iise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ise.org/uploadedFiles/IIE/Community/Chapter/Region_Conference/2023_Attendee%20Info%20Worksheet%20Region%20Conferences.xlsx" TargetMode="External"/><Relationship Id="rId4" Type="http://schemas.openxmlformats.org/officeDocument/2006/relationships/hyperlink" Target="https://www.iise.org/uploadedFiles/IIE/Community/Chapter/Region_Conference/2023_Region%20Conference%20Final%20Report%20Template_Master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straub@iise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_iQ5SaJaW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e.org/Details/?id=81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gamboa@iise.org" TargetMode="External"/><Relationship Id="rId4" Type="http://schemas.openxmlformats.org/officeDocument/2006/relationships/hyperlink" Target="mailto:naob-avp@iis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hyperlink" Target="mailto:crardizz@buffalo.edu" TargetMode="External"/><Relationship Id="rId18" Type="http://schemas.openxmlformats.org/officeDocument/2006/relationships/hyperlink" Target="mailto:jaime.bustos@ufrontera.cl" TargetMode="External"/><Relationship Id="rId26" Type="http://schemas.openxmlformats.org/officeDocument/2006/relationships/hyperlink" Target="mailto:groeber.9@osu.edu" TargetMode="External"/><Relationship Id="rId39" Type="http://schemas.openxmlformats.org/officeDocument/2006/relationships/image" Target="../media/image24.svg"/><Relationship Id="rId21" Type="http://schemas.openxmlformats.org/officeDocument/2006/relationships/hyperlink" Target="mailto:bcaldwel@purdue.edu" TargetMode="External"/><Relationship Id="rId34" Type="http://schemas.openxmlformats.org/officeDocument/2006/relationships/hyperlink" Target="mailto:jin@utk.edu" TargetMode="External"/><Relationship Id="rId7" Type="http://schemas.openxmlformats.org/officeDocument/2006/relationships/hyperlink" Target="mailto:carranzaw@usf.edu" TargetMode="External"/><Relationship Id="rId12" Type="http://schemas.openxmlformats.org/officeDocument/2006/relationships/hyperlink" Target="mailto:nicte.gb@merida.tecnm.mx" TargetMode="External"/><Relationship Id="rId17" Type="http://schemas.openxmlformats.org/officeDocument/2006/relationships/hyperlink" Target="mailto:j.saiz03@ufromail.cl" TargetMode="External"/><Relationship Id="rId25" Type="http://schemas.openxmlformats.org/officeDocument/2006/relationships/hyperlink" Target="mailto:raj.veeramani@uwebc.wisc.edu" TargetMode="External"/><Relationship Id="rId33" Type="http://schemas.openxmlformats.org/officeDocument/2006/relationships/hyperlink" Target="mailto:jwils223@vols.utk.edu" TargetMode="External"/><Relationship Id="rId38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6" Type="http://schemas.openxmlformats.org/officeDocument/2006/relationships/hyperlink" Target="mailto:jzhuang@buffalo.edu" TargetMode="External"/><Relationship Id="rId20" Type="http://schemas.openxmlformats.org/officeDocument/2006/relationships/hyperlink" Target="mailto:bawar@purdue.edu" TargetMode="External"/><Relationship Id="rId29" Type="http://schemas.openxmlformats.org/officeDocument/2006/relationships/hyperlink" Target="mailto:m.jreissat@ju.edu.j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iverotorres@usf.edu" TargetMode="External"/><Relationship Id="rId11" Type="http://schemas.openxmlformats.org/officeDocument/2006/relationships/hyperlink" Target="mailto:gamendoza@uv.mx" TargetMode="External"/><Relationship Id="rId24" Type="http://schemas.openxmlformats.org/officeDocument/2006/relationships/hyperlink" Target="mailto:dwhoffman2@wisc.edu" TargetMode="External"/><Relationship Id="rId32" Type="http://schemas.openxmlformats.org/officeDocument/2006/relationships/hyperlink" Target="mailto:" TargetMode="External"/><Relationship Id="rId37" Type="http://schemas.openxmlformats.org/officeDocument/2006/relationships/hyperlink" Target="https://www.iiseulaval2025.com/en" TargetMode="External"/><Relationship Id="rId5" Type="http://schemas.openxmlformats.org/officeDocument/2006/relationships/hyperlink" Target="https://conference.usciise.org/" TargetMode="External"/><Relationship Id="rId15" Type="http://schemas.openxmlformats.org/officeDocument/2006/relationships/hyperlink" Target="mailto:loracavu@buffalo.edu" TargetMode="External"/><Relationship Id="rId23" Type="http://schemas.openxmlformats.org/officeDocument/2006/relationships/hyperlink" Target="mailto:emfrank3@wisc.edu" TargetMode="External"/><Relationship Id="rId28" Type="http://schemas.openxmlformats.org/officeDocument/2006/relationships/hyperlink" Target="mailto:masri.haya1@gmail.com" TargetMode="External"/><Relationship Id="rId36" Type="http://schemas.openxmlformats.org/officeDocument/2006/relationships/hyperlink" Target="mailto:nadia.lehoux@gmc.ulaval.ca" TargetMode="External"/><Relationship Id="rId10" Type="http://schemas.openxmlformats.org/officeDocument/2006/relationships/hyperlink" Target="https://www.iisesoutheastconference.com/" TargetMode="External"/><Relationship Id="rId19" Type="http://schemas.openxmlformats.org/officeDocument/2006/relationships/hyperlink" Target="mailto:sane@purdue.edu" TargetMode="External"/><Relationship Id="rId31" Type="http://schemas.openxmlformats.org/officeDocument/2006/relationships/hyperlink" Target="mailto:kayasoli@ttu.edu" TargetMode="External"/><Relationship Id="rId4" Type="http://schemas.openxmlformats.org/officeDocument/2006/relationships/hyperlink" Target="mailto:khashe@usc.edu" TargetMode="External"/><Relationship Id="rId9" Type="http://schemas.openxmlformats.org/officeDocument/2006/relationships/hyperlink" Target="NULL" TargetMode="External"/><Relationship Id="rId14" Type="http://schemas.openxmlformats.org/officeDocument/2006/relationships/hyperlink" Target="mailto:kkcheng@buffalo.edu" TargetMode="External"/><Relationship Id="rId22" Type="http://schemas.openxmlformats.org/officeDocument/2006/relationships/hyperlink" Target="https://ohiouniversityiise.webnode.page/iise-great-lakes-conference/" TargetMode="External"/><Relationship Id="rId27" Type="http://schemas.openxmlformats.org/officeDocument/2006/relationships/hyperlink" Target="http://www.iiseuwmadison.com/2025conference" TargetMode="External"/><Relationship Id="rId30" Type="http://schemas.openxmlformats.org/officeDocument/2006/relationships/hyperlink" Target="https://iiseju.com/" TargetMode="External"/><Relationship Id="rId35" Type="http://schemas.openxmlformats.org/officeDocument/2006/relationships/hyperlink" Target="mailto:sarah-eve.fontaine.1@ulaval.ca" TargetMode="External"/><Relationship Id="rId8" Type="http://schemas.openxmlformats.org/officeDocument/2006/relationships/hyperlink" Target="mailto:mxweng@usf.edu" TargetMode="External"/><Relationship Id="rId3" Type="http://schemas.openxmlformats.org/officeDocument/2006/relationships/hyperlink" Target="mailto:awang756@usc.ed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mmett.Hull@bcbsks.com" TargetMode="External"/><Relationship Id="rId2" Type="http://schemas.openxmlformats.org/officeDocument/2006/relationships/hyperlink" Target="mailto:Kgamboa@iise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iise.org/" TargetMode="External"/><Relationship Id="rId4" Type="http://schemas.openxmlformats.org/officeDocument/2006/relationships/hyperlink" Target="mailto:Astraub@iis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gamboa@iise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pexels.com/photo/analog-camera-analogue-aperture-camera-24536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dwhoffman2@wisc.edu" TargetMode="External"/><Relationship Id="rId13" Type="http://schemas.openxmlformats.org/officeDocument/2006/relationships/hyperlink" Target="mailto:bcaldwel@purdue.edu" TargetMode="External"/><Relationship Id="rId3" Type="http://schemas.openxmlformats.org/officeDocument/2006/relationships/hyperlink" Target="mailto:sarah-eve.fontaine.1@ulaval.ca" TargetMode="External"/><Relationship Id="rId7" Type="http://schemas.openxmlformats.org/officeDocument/2006/relationships/hyperlink" Target="mailto:emfrank3@wisc.edu" TargetMode="External"/><Relationship Id="rId12" Type="http://schemas.openxmlformats.org/officeDocument/2006/relationships/hyperlink" Target="mailto:bawar@purdue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.jreissat@ju.edu.jo" TargetMode="External"/><Relationship Id="rId11" Type="http://schemas.openxmlformats.org/officeDocument/2006/relationships/hyperlink" Target="mailto:sane@purdue.edu" TargetMode="External"/><Relationship Id="rId5" Type="http://schemas.openxmlformats.org/officeDocument/2006/relationships/hyperlink" Target="mailto:masri.haya1@gmail.com" TargetMode="External"/><Relationship Id="rId10" Type="http://schemas.openxmlformats.org/officeDocument/2006/relationships/hyperlink" Target="mailto:groeber.9@osu.edu" TargetMode="External"/><Relationship Id="rId4" Type="http://schemas.openxmlformats.org/officeDocument/2006/relationships/hyperlink" Target="mailto:nadia.lehoux@gmc.ulaval.ca" TargetMode="External"/><Relationship Id="rId9" Type="http://schemas.openxmlformats.org/officeDocument/2006/relationships/hyperlink" Target="mailto:raj.veeramani@uwebc.wisc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e.org/uploadedFiles/IIE/Community/Chapter/Region_Conference/2025_%20FinalReportTemplate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ise.org/details.aspx?id=863" TargetMode="External"/><Relationship Id="rId5" Type="http://schemas.openxmlformats.org/officeDocument/2006/relationships/hyperlink" Target="https://www.iise.org/uploadedFiles/IIE/Community/Chapter/Region_Conference/2023_Attendee%20Info%20Worksheet%20Region%20Conferences.xlsx" TargetMode="External"/><Relationship Id="rId4" Type="http://schemas.openxmlformats.org/officeDocument/2006/relationships/hyperlink" Target="mailto:kgamboa@iise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D920021F-E93D-44D3-9769-16B5C6178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7" y="2101486"/>
            <a:ext cx="2939791" cy="317101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02E6C2-E6D3-703B-C31D-5E4CD57935FA}"/>
              </a:ext>
            </a:extLst>
          </p:cNvPr>
          <p:cNvSpPr txBox="1"/>
          <p:nvPr/>
        </p:nvSpPr>
        <p:spPr>
          <a:xfrm>
            <a:off x="480734" y="480926"/>
            <a:ext cx="79910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Regional Conference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 #5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February 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Emmett Hull- VP of Student Deve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/>
              </a:rPr>
              <a:t>lopment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en-US" sz="28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Kathy Gamboa - IISE Membership Director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1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257ED-D7F2-4F1B-8CEE-C5D5733EAF9D}"/>
              </a:ext>
            </a:extLst>
          </p:cNvPr>
          <p:cNvSpPr txBox="1"/>
          <p:nvPr/>
        </p:nvSpPr>
        <p:spPr>
          <a:xfrm>
            <a:off x="384847" y="557072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 Reports and Deadlines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FB120A0B-DD84-4E2D-A23E-36018021C883}"/>
              </a:ext>
            </a:extLst>
          </p:cNvPr>
          <p:cNvSpPr txBox="1"/>
          <p:nvPr/>
        </p:nvSpPr>
        <p:spPr>
          <a:xfrm>
            <a:off x="4801953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5A11D-AEF3-DEF1-029E-D4BDDEB43F41}"/>
              </a:ext>
            </a:extLst>
          </p:cNvPr>
          <p:cNvSpPr txBox="1"/>
          <p:nvPr/>
        </p:nvSpPr>
        <p:spPr>
          <a:xfrm>
            <a:off x="384847" y="1605397"/>
            <a:ext cx="11043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</a:rPr>
              <a:t>There are </a:t>
            </a:r>
            <a:r>
              <a:rPr lang="en-US" sz="2400" b="1" i="0" dirty="0">
                <a:solidFill>
                  <a:srgbClr val="333333"/>
                </a:solidFill>
                <a:effectLst/>
              </a:rPr>
              <a:t>three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reports required from the host chapter:</a:t>
            </a:r>
            <a:br>
              <a:rPr lang="en-US" sz="2400" b="0" i="0" dirty="0">
                <a:solidFill>
                  <a:srgbClr val="333333"/>
                </a:solidFill>
                <a:effectLst/>
              </a:rPr>
            </a:b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US" sz="2400" b="1" dirty="0">
                <a:solidFill>
                  <a:srgbClr val="333333"/>
                </a:solidFill>
              </a:rPr>
              <a:t>#1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The preliminary agenda and preliminary budget. </a:t>
            </a:r>
            <a:r>
              <a:rPr lang="en-US" sz="2400" b="1" i="0" u="sng" strike="sngStrike" dirty="0">
                <a:solidFill>
                  <a:srgbClr val="333333"/>
                </a:solidFill>
                <a:effectLst/>
              </a:rPr>
              <a:t>Due Oct. 15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. </a:t>
            </a:r>
            <a:br>
              <a:rPr lang="en-US" sz="2400" b="0" i="0" dirty="0">
                <a:solidFill>
                  <a:srgbClr val="333333"/>
                </a:solidFill>
                <a:effectLst/>
              </a:rPr>
            </a:br>
            <a:r>
              <a:rPr lang="en-US" sz="2400" b="0" i="0" u="none" strike="noStrike" dirty="0">
                <a:solidFill>
                  <a:srgbClr val="2344B2"/>
                </a:solidFill>
                <a:effectLst/>
                <a:hlinkClick r:id="rId3" tooltip="Sample agenda"/>
              </a:rPr>
              <a:t>Sample agenda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| </a:t>
            </a:r>
            <a:r>
              <a:rPr lang="en-US" sz="2400" b="0" i="0" u="none" strike="noStrike" dirty="0">
                <a:solidFill>
                  <a:srgbClr val="2344B2"/>
                </a:solidFill>
                <a:effectLst/>
                <a:hlinkClick r:id="rId4" tooltip="Sample budget"/>
              </a:rPr>
              <a:t>Sample budget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 </a:t>
            </a:r>
            <a:br>
              <a:rPr lang="en-US" sz="2400" b="0" i="0" dirty="0">
                <a:solidFill>
                  <a:srgbClr val="333333"/>
                </a:solidFill>
                <a:effectLst/>
              </a:rPr>
            </a:br>
            <a:br>
              <a:rPr lang="en-US" sz="2400" b="0" i="0" dirty="0">
                <a:solidFill>
                  <a:srgbClr val="333333"/>
                </a:solidFill>
                <a:effectLst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</a:rPr>
              <a:t>#2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The final agenda and final budget is due two weeks before </a:t>
            </a:r>
            <a:r>
              <a:rPr lang="en-US" sz="2400" dirty="0">
                <a:solidFill>
                  <a:srgbClr val="333333"/>
                </a:solidFill>
              </a:rPr>
              <a:t>your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conference.</a:t>
            </a:r>
            <a:br>
              <a:rPr lang="en-US" sz="2400" b="0" i="0" dirty="0">
                <a:solidFill>
                  <a:srgbClr val="333333"/>
                </a:solidFill>
                <a:effectLst/>
              </a:rPr>
            </a:b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en-US" sz="2400" b="1" dirty="0">
                <a:solidFill>
                  <a:srgbClr val="333333"/>
                </a:solidFill>
              </a:rPr>
              <a:t>#3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The final report is due two weeks after </a:t>
            </a:r>
            <a:r>
              <a:rPr lang="en-US" sz="2400" dirty="0">
                <a:solidFill>
                  <a:srgbClr val="333333"/>
                </a:solidFill>
              </a:rPr>
              <a:t>your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conference, with the exception of the first, second and third place winners of the technical paper competition-region level within two days. Please send to </a:t>
            </a:r>
            <a:r>
              <a:rPr lang="en-US" sz="2400" b="0" i="0" u="none" strike="noStrike" dirty="0">
                <a:solidFill>
                  <a:srgbClr val="2344B2"/>
                </a:solidFill>
                <a:effectLst/>
                <a:hlinkClick r:id="rId5" tooltip="Kathy Gamboa"/>
              </a:rPr>
              <a:t>Kathy Gamboa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.  </a:t>
            </a:r>
            <a:br>
              <a:rPr lang="en-US" sz="2800" b="0" i="0" dirty="0">
                <a:solidFill>
                  <a:srgbClr val="333333"/>
                </a:solidFill>
                <a:effectLst/>
              </a:rPr>
            </a:br>
            <a:br>
              <a:rPr lang="en-US" sz="2800" b="0" i="0" dirty="0">
                <a:solidFill>
                  <a:srgbClr val="333333"/>
                </a:solidFill>
                <a:effectLst/>
              </a:rPr>
            </a:br>
            <a:r>
              <a:rPr lang="en-US" sz="2800" b="1" i="0" dirty="0">
                <a:solidFill>
                  <a:srgbClr val="333333"/>
                </a:solidFill>
                <a:effectLst/>
              </a:rPr>
              <a:t>Very important: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 Please include the school, host chapter, student chair, faculty advisor and the date for next year's university region conference.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64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5EA1ED-2912-3F34-5015-5ED9D5D9B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72E5F132-1B4D-31C9-8864-44244871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42837A1-00B2-D7F5-8B56-9B46ED85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0F228C6-4B0D-FD5E-DA62-0E00F050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EB563D7-2AC7-69C7-993B-C87D69DCE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A80D0CA-0443-7E28-20B5-05FBC9C8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D795A-F911-6D66-D5BC-0339A35747AE}"/>
              </a:ext>
            </a:extLst>
          </p:cNvPr>
          <p:cNvSpPr txBox="1"/>
          <p:nvPr/>
        </p:nvSpPr>
        <p:spPr>
          <a:xfrm>
            <a:off x="467247" y="319136"/>
            <a:ext cx="10970654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Report and Final Agenda Due Dates –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28911C10-09F7-76F1-1527-E726D3AEA87B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73436-ACC1-E9FA-E817-3F5249CD5C06}"/>
              </a:ext>
            </a:extLst>
          </p:cNvPr>
          <p:cNvSpPr txBox="1"/>
          <p:nvPr/>
        </p:nvSpPr>
        <p:spPr>
          <a:xfrm>
            <a:off x="1957980" y="1251286"/>
            <a:ext cx="34371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sz="14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Canada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January 24-26,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January 9,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Central &amp; South America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</a:t>
            </a:r>
            <a:r>
              <a:rPr lang="en-US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Aug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19-20,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 </a:t>
            </a:r>
            <a:r>
              <a:rPr lang="en-US" sz="14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September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11, 2025</a:t>
            </a:r>
            <a:endParaRPr lang="en-US" sz="14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Mexico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March 11-14,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February 24, 2025</a:t>
            </a:r>
          </a:p>
          <a:p>
            <a:pPr algn="l"/>
            <a:endParaRPr lang="en-US" sz="12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EABE5-8675-8189-A30A-DE617E5E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794B0-049F-BFB1-3C1F-A9CE436C74ED}"/>
              </a:ext>
            </a:extLst>
          </p:cNvPr>
          <p:cNvSpPr txBox="1"/>
          <p:nvPr/>
        </p:nvSpPr>
        <p:spPr>
          <a:xfrm>
            <a:off x="230549" y="7004530"/>
            <a:ext cx="1119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Final Reports are due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75697-0859-8923-0763-3F0FF62091A1}"/>
              </a:ext>
            </a:extLst>
          </p:cNvPr>
          <p:cNvSpPr txBox="1"/>
          <p:nvPr/>
        </p:nvSpPr>
        <p:spPr>
          <a:xfrm>
            <a:off x="1957980" y="4267497"/>
            <a:ext cx="442234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Middle East </a:t>
            </a:r>
          </a:p>
          <a:p>
            <a:pPr algn="l"/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Date: Feb.8-9,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January 30, 2025</a:t>
            </a:r>
          </a:p>
          <a:p>
            <a:pPr algn="l"/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Great Lakes 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Feb. 7-8,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January 23, 2025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br>
              <a:rPr lang="en-US" sz="12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D5952-D857-CA00-DA27-B58C73EDBD3F}"/>
              </a:ext>
            </a:extLst>
          </p:cNvPr>
          <p:cNvSpPr txBox="1"/>
          <p:nvPr/>
        </p:nvSpPr>
        <p:spPr>
          <a:xfrm>
            <a:off x="5952574" y="1678554"/>
            <a:ext cx="323317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Mid-Atlantic 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Feb. 21-23,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February 6, 2025</a:t>
            </a:r>
            <a:endParaRPr lang="en-US" sz="14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North Central 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February 7-8,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January 23, 2025</a:t>
            </a:r>
            <a:endParaRPr lang="en-US" sz="14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en-US" sz="1400" b="1" dirty="0">
              <a:solidFill>
                <a:srgbClr val="1A2857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Northeast 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  March 28-30,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March 13, 2025</a:t>
            </a:r>
          </a:p>
          <a:p>
            <a:pPr algn="l"/>
            <a:endParaRPr lang="en-US" sz="1400" b="1" i="0" dirty="0">
              <a:solidFill>
                <a:srgbClr val="1A2857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South Central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 Feb. 20-22,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February 5,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sz="14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Southeast 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March 7-8, 2025       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February 20,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Western  </a:t>
            </a:r>
            <a:br>
              <a:rPr lang="en-US" sz="14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 Feb.28 - March 2, 2025</a:t>
            </a:r>
            <a:b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Report Due DATE: 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February 13, 2025</a:t>
            </a:r>
            <a:endParaRPr lang="en-US" sz="14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E6071-6FB0-30DE-B4A9-DAAACA9E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822AF643-DA1A-6855-F8A8-5757B22B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8799B8-3215-B8B0-5113-4BE248E96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C849C77-1D8C-CD1C-5FF1-D41F54101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FC8327B-DEB4-9E94-A9FD-F44D0BE47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7172047-B4E8-5DCC-75F3-81D62A95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7C993-0BCB-B2B1-3415-9FB6323FD406}"/>
              </a:ext>
            </a:extLst>
          </p:cNvPr>
          <p:cNvSpPr txBox="1"/>
          <p:nvPr/>
        </p:nvSpPr>
        <p:spPr>
          <a:xfrm>
            <a:off x="459346" y="460870"/>
            <a:ext cx="10970654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Conference Report Due Dates –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680FCF0E-DF8E-473E-0112-5CE0AA022876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0C3A1-C1A4-705B-3398-B2EF4C43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8A136-F14A-29B4-7A57-C86095582E8E}"/>
              </a:ext>
            </a:extLst>
          </p:cNvPr>
          <p:cNvSpPr txBox="1"/>
          <p:nvPr/>
        </p:nvSpPr>
        <p:spPr>
          <a:xfrm>
            <a:off x="399568" y="1605397"/>
            <a:ext cx="1154336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333333"/>
                </a:solidFill>
                <a:effectLst/>
              </a:rPr>
              <a:t>Two days after the conference: 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The first, second and third place winners, school and an electronic version of their papers must be submitted to </a:t>
            </a:r>
            <a:r>
              <a:rPr lang="en-US" sz="2200" i="0" u="none" strike="noStrike" dirty="0">
                <a:solidFill>
                  <a:srgbClr val="2344B2"/>
                </a:solidFill>
                <a:effectLst/>
                <a:hlinkClick r:id="rId3" tooltip="Kathy Gambo"/>
              </a:rPr>
              <a:t>Kathy Gambo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a.</a:t>
            </a:r>
            <a:br>
              <a:rPr lang="en-US" sz="2200" i="0" dirty="0">
                <a:solidFill>
                  <a:srgbClr val="333333"/>
                </a:solidFill>
                <a:effectLst/>
              </a:rPr>
            </a:br>
            <a:endParaRPr lang="en-US" sz="220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333333"/>
                </a:solidFill>
              </a:rPr>
              <a:t>Two</a:t>
            </a:r>
            <a:r>
              <a:rPr lang="en-US" sz="2200" b="1" i="0" dirty="0">
                <a:solidFill>
                  <a:srgbClr val="333333"/>
                </a:solidFill>
                <a:effectLst/>
              </a:rPr>
              <a:t> weeks after the conference: 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The final report </a:t>
            </a:r>
            <a:r>
              <a:rPr lang="en-US" sz="2200" i="0" u="none" strike="noStrike" dirty="0">
                <a:solidFill>
                  <a:srgbClr val="2344B2"/>
                </a:solidFill>
                <a:effectLst/>
                <a:hlinkClick r:id="rId4" tooltip="2023_Final Summary Report"/>
              </a:rPr>
              <a:t>Final Summary Report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 of the conference should be sent to </a:t>
            </a:r>
            <a:r>
              <a:rPr lang="en-US" sz="2200" i="0" u="none" strike="noStrike" dirty="0">
                <a:solidFill>
                  <a:srgbClr val="2344B2"/>
                </a:solidFill>
                <a:effectLst/>
                <a:hlinkClick r:id="rId3" tooltip="Kathy Gamboa"/>
              </a:rPr>
              <a:t>Kathy Gamboa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, with the first, second and third place winners of the technical paper competition-region level, along with next year's host chapter no more than </a:t>
            </a:r>
            <a:r>
              <a:rPr lang="en-US" sz="2200" i="0" u="sng" dirty="0">
                <a:solidFill>
                  <a:srgbClr val="333333"/>
                </a:solidFill>
                <a:effectLst/>
              </a:rPr>
              <a:t>one week 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after the conference. The final report should include: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333333"/>
                </a:solidFill>
                <a:effectLst/>
              </a:rPr>
              <a:t>The Final Report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333333"/>
                </a:solidFill>
                <a:effectLst/>
              </a:rPr>
              <a:t>Names, schools, and titles of the technical paper award winners.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333333"/>
                </a:solidFill>
                <a:effectLst/>
              </a:rPr>
              <a:t>A list of attendees by schools in an </a:t>
            </a:r>
            <a:r>
              <a:rPr lang="en-US" sz="2200" i="0" u="none" strike="noStrike" dirty="0">
                <a:solidFill>
                  <a:srgbClr val="2344B2"/>
                </a:solidFill>
                <a:effectLst/>
                <a:hlinkClick r:id="rId5" tooltip="2023 Attendee List"/>
              </a:rPr>
              <a:t>Excel spreadsheet</a:t>
            </a:r>
            <a:r>
              <a:rPr lang="en-US" sz="2200" i="0" dirty="0">
                <a:solidFill>
                  <a:srgbClr val="333333"/>
                </a:solidFill>
                <a:effectLst/>
              </a:rPr>
              <a:t>. Please include at least names and email addresses.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333333"/>
                </a:solidFill>
                <a:effectLst/>
              </a:rPr>
              <a:t>Suggestions for future conference programs.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333333"/>
                </a:solidFill>
                <a:effectLst/>
              </a:rPr>
              <a:t>The name of the host school for next two years (or updated rotational schedule, if one has been established).</a:t>
            </a:r>
          </a:p>
        </p:txBody>
      </p:sp>
    </p:spTree>
    <p:extLst>
      <p:ext uri="{BB962C8B-B14F-4D97-AF65-F5344CB8AC3E}">
        <p14:creationId xmlns:p14="http://schemas.microsoft.com/office/powerpoint/2010/main" val="17302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65193-C4D2-2D35-D13D-B5223FE34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C2023120-C98A-BC7F-A4B4-C1E9A8ADD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DE4515-92CB-CB8B-1947-521ED8A6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2E0758D-411A-6222-A8EF-30D696B7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AC0C00-3055-3603-7387-F5E037A1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9903576-0B5F-6CB7-A85F-8526D8ECD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37580-719A-BF1F-4371-90996FDE5E46}"/>
              </a:ext>
            </a:extLst>
          </p:cNvPr>
          <p:cNvSpPr txBox="1"/>
          <p:nvPr/>
        </p:nvSpPr>
        <p:spPr>
          <a:xfrm>
            <a:off x="73452" y="266537"/>
            <a:ext cx="10970654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Conference Final Report 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75973949-9C10-5773-E940-61C4558A8703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B2E16-0EFF-D354-5ADC-D4BE6B16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9253F-4764-6DFC-80C6-62E403459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58" y="0"/>
            <a:ext cx="5671338" cy="6515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1A6FB-99E3-5F15-6DC2-0D623D11E6C1}"/>
              </a:ext>
            </a:extLst>
          </p:cNvPr>
          <p:cNvSpPr txBox="1"/>
          <p:nvPr/>
        </p:nvSpPr>
        <p:spPr>
          <a:xfrm>
            <a:off x="2220094" y="2513754"/>
            <a:ext cx="20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280239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99590-15EE-61EE-52FC-FC5218AF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C57163FC-E38F-62E1-1AF9-1B31B6764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C2E6B7-B843-4773-D2D3-043C84E50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35F77E-7A26-C009-BBCB-66A4EE6E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5C6A6C-00D6-205F-AFE6-621AD0FBD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DBDB5E-EF23-F60F-2846-4630F1246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ED856-D5F1-EEC5-42D3-B6969C3789F5}"/>
              </a:ext>
            </a:extLst>
          </p:cNvPr>
          <p:cNvSpPr txBox="1"/>
          <p:nvPr/>
        </p:nvSpPr>
        <p:spPr>
          <a:xfrm>
            <a:off x="86570" y="246791"/>
            <a:ext cx="10970654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Conference Final Report 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AFF2F160-F9D9-A2E0-F1AD-B8B45732AA4E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9312D-2532-1306-FB05-A679987E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C3238-7B94-F288-C1BA-BD5355A46F3D}"/>
              </a:ext>
            </a:extLst>
          </p:cNvPr>
          <p:cNvSpPr txBox="1"/>
          <p:nvPr/>
        </p:nvSpPr>
        <p:spPr>
          <a:xfrm>
            <a:off x="2220094" y="2513754"/>
            <a:ext cx="20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09FF5-2192-2491-4441-5C131E93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673" y="-1"/>
            <a:ext cx="5877745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C27CD-CF8C-429A-93C8-94E618FB7C8B}"/>
              </a:ext>
            </a:extLst>
          </p:cNvPr>
          <p:cNvSpPr txBox="1"/>
          <p:nvPr/>
        </p:nvSpPr>
        <p:spPr>
          <a:xfrm>
            <a:off x="356613" y="312758"/>
            <a:ext cx="1098194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Contact Lists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1733B-8D44-F94C-5F47-62EE21D7B478}"/>
              </a:ext>
            </a:extLst>
          </p:cNvPr>
          <p:cNvSpPr txBox="1"/>
          <p:nvPr/>
        </p:nvSpPr>
        <p:spPr>
          <a:xfrm>
            <a:off x="1224571" y="2376976"/>
            <a:ext cx="1004184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requested a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contact list of your Region Chapter Presidents and Faculty Advisors it has been sent to you by from Amy Straub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Astraub@iise.org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 Email her if you are still in need of the list.</a:t>
            </a:r>
          </a:p>
          <a:p>
            <a:pPr algn="l"/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 her know if you need any additional information.</a:t>
            </a:r>
          </a:p>
          <a:p>
            <a:pPr algn="l"/>
            <a:endParaRPr lang="en-US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b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</a:p>
        </p:txBody>
      </p:sp>
      <p:pic>
        <p:nvPicPr>
          <p:cNvPr id="4" name="Graphic 3" descr="Speaker phone outline">
            <a:extLst>
              <a:ext uri="{FF2B5EF4-FFF2-40B4-BE49-F238E27FC236}">
                <a16:creationId xmlns:a16="http://schemas.microsoft.com/office/drawing/2014/main" id="{7465FF4F-E965-C279-F3DC-FF5123BD5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8758" y="4291334"/>
            <a:ext cx="1711263" cy="17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C27CD-CF8C-429A-93C8-94E618FB7C8B}"/>
              </a:ext>
            </a:extLst>
          </p:cNvPr>
          <p:cNvSpPr txBox="1"/>
          <p:nvPr/>
        </p:nvSpPr>
        <p:spPr>
          <a:xfrm>
            <a:off x="356613" y="312758"/>
            <a:ext cx="1098194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Conference 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1733B-8D44-F94C-5F47-62EE21D7B478}"/>
              </a:ext>
            </a:extLst>
          </p:cNvPr>
          <p:cNvSpPr txBox="1"/>
          <p:nvPr/>
        </p:nvSpPr>
        <p:spPr>
          <a:xfrm>
            <a:off x="3982880" y="2469787"/>
            <a:ext cx="8032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current President of IISE, Victoria Jordan, has recorded a welcome message for your student conference attendees.  </a:t>
            </a:r>
          </a:p>
          <a:p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Here’s the link:   </a:t>
            </a:r>
            <a:r>
              <a:rPr lang="en-US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https://youtu.be/z_iQ5SaJaW4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asking each RVP to attend the Student Regional Conference in their Region or to send a delegate. Schedules permitting</a:t>
            </a: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they will present a brief overview of IISE.  </a:t>
            </a:r>
          </a:p>
          <a:p>
            <a:pPr algn="l"/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have confirmation from them prior to your conference.</a:t>
            </a: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b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</a:p>
        </p:txBody>
      </p:sp>
      <p:pic>
        <p:nvPicPr>
          <p:cNvPr id="1026" name="Picture 2" descr="Victoria Jordan, Ph.D.">
            <a:extLst>
              <a:ext uri="{FF2B5EF4-FFF2-40B4-BE49-F238E27FC236}">
                <a16:creationId xmlns:a16="http://schemas.microsoft.com/office/drawing/2014/main" id="{CF78E5F6-AD28-F4EF-588F-C2FD8378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7" y="2571979"/>
            <a:ext cx="2857500" cy="28575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2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C27CD-CF8C-429A-93C8-94E618FB7C8B}"/>
              </a:ext>
            </a:extLst>
          </p:cNvPr>
          <p:cNvSpPr txBox="1"/>
          <p:nvPr/>
        </p:nvSpPr>
        <p:spPr>
          <a:xfrm>
            <a:off x="356613" y="312758"/>
            <a:ext cx="1098194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Technical Paper Competition Form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C77B2-DBD1-22CE-F2E4-274D366802F9}"/>
              </a:ext>
            </a:extLst>
          </p:cNvPr>
          <p:cNvSpPr txBox="1"/>
          <p:nvPr/>
        </p:nvSpPr>
        <p:spPr>
          <a:xfrm>
            <a:off x="427839" y="1960151"/>
            <a:ext cx="52260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</a:rPr>
              <a:t>This form validates that Students were the primary contributors of the project. Required for submission.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All forms can be found here: </a:t>
            </a:r>
            <a:r>
              <a:rPr lang="en-US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3"/>
              </a:rPr>
              <a:t>https://www.iise.org/Details/?id=814</a:t>
            </a:r>
            <a:endParaRPr lang="en-US" sz="2000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pPr algn="l"/>
            <a:b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  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561F9-6B84-8655-8765-290B22849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99" y="1093862"/>
            <a:ext cx="5825631" cy="5672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FA84F-7D31-1B9B-7643-70F5A6252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" y="4106502"/>
            <a:ext cx="4086795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C27CD-CF8C-429A-93C8-94E618FB7C8B}"/>
              </a:ext>
            </a:extLst>
          </p:cNvPr>
          <p:cNvSpPr txBox="1"/>
          <p:nvPr/>
        </p:nvSpPr>
        <p:spPr>
          <a:xfrm>
            <a:off x="356613" y="312758"/>
            <a:ext cx="1098194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Technical Paper Score Sheet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C77B2-DBD1-22CE-F2E4-274D366802F9}"/>
              </a:ext>
            </a:extLst>
          </p:cNvPr>
          <p:cNvSpPr txBox="1"/>
          <p:nvPr/>
        </p:nvSpPr>
        <p:spPr>
          <a:xfrm>
            <a:off x="1981510" y="3429000"/>
            <a:ext cx="5226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</a:rPr>
              <a:t>Judge’s Score Sheet</a:t>
            </a:r>
            <a:b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Source Sans Pro" panose="020B0503030403020204" pitchFamily="34" charset="0"/>
              </a:rPr>
              <a:t>  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EA1BD-E4B5-2E2A-FA8D-6B4FF603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80" y="312759"/>
            <a:ext cx="5375291" cy="3237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EA754-AFC0-6234-A888-058AC2291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29" y="3692195"/>
            <a:ext cx="5114991" cy="30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018BB-C9DE-A159-90E9-781DFFA8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714DD3D6-65DA-31E2-3981-9F76C3DE3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847BA9-7130-033A-3178-8884DF6A3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00F6CFC-BA78-7107-3B06-B7D887B2F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358731-1DF6-ADFC-828D-41B7F811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F9F2EFB-78B8-0E3B-3221-618B23FC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47F28-20C0-DBA4-23AD-A9CEFAFBF4EA}"/>
              </a:ext>
            </a:extLst>
          </p:cNvPr>
          <p:cNvSpPr txBox="1"/>
          <p:nvPr/>
        </p:nvSpPr>
        <p:spPr>
          <a:xfrm>
            <a:off x="257697" y="427003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Region Business Meeting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etermine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Future Hosts – Required Steps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829DB8AB-1231-DE8D-DB59-24C724037C06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F5928-A4F3-1ED6-774E-39276DBE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1B68F7AF-A0C4-EF7C-2B97-FCD565FB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88" y="260305"/>
            <a:ext cx="639763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B33A7A-B3FC-A1DF-1602-4C20936E3A7C}"/>
              </a:ext>
            </a:extLst>
          </p:cNvPr>
          <p:cNvSpPr txBox="1"/>
          <p:nvPr/>
        </p:nvSpPr>
        <p:spPr>
          <a:xfrm>
            <a:off x="459346" y="1971450"/>
            <a:ext cx="11732646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minimum of one week before the regional conference, submit a bid to the VP of Student Development at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naob-avp@iise.org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Kgamboa@iise.org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verification. 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Universities within the region present at the Conference will have a representative participate in the Business Meeting held during the conference.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University interested in hosting upcoming conferences can present their approved bid or presentation at the business meeting. If a representative from a chapter is not present at the conference, they can submit their pre-approved bid to host an upcoming conference prior to the start of the conference. (Note: A bid or presentation should be 1-2 years in advance).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present in the meeting will determine the upcoming host rotation with a general vote.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host rotation list should include up to the next 5 years. 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designated future hosts should be listed on the Final Report submitted by the current hosting University.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IISE Headquarters will maintain the master Host rotation schedule.</a:t>
            </a:r>
          </a:p>
        </p:txBody>
      </p:sp>
    </p:spTree>
    <p:extLst>
      <p:ext uri="{BB962C8B-B14F-4D97-AF65-F5344CB8AC3E}">
        <p14:creationId xmlns:p14="http://schemas.microsoft.com/office/powerpoint/2010/main" val="10266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257ED-D7F2-4F1B-8CEE-C5D5733EAF9D}"/>
              </a:ext>
            </a:extLst>
          </p:cNvPr>
          <p:cNvSpPr txBox="1"/>
          <p:nvPr/>
        </p:nvSpPr>
        <p:spPr>
          <a:xfrm>
            <a:off x="378338" y="278535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FB120A0B-DD84-4E2D-A23E-36018021C883}"/>
              </a:ext>
            </a:extLst>
          </p:cNvPr>
          <p:cNvSpPr txBox="1"/>
          <p:nvPr/>
        </p:nvSpPr>
        <p:spPr>
          <a:xfrm>
            <a:off x="4777308" y="655976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1F25D-6816-E21E-B5AE-C7661970910D}"/>
              </a:ext>
            </a:extLst>
          </p:cNvPr>
          <p:cNvSpPr txBox="1"/>
          <p:nvPr/>
        </p:nvSpPr>
        <p:spPr>
          <a:xfrm>
            <a:off x="188503" y="1597432"/>
            <a:ext cx="745892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Capture Your Conference – Magazine Visibility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Completed Conferences - Lessons Learned 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Sarah-Eve Fontaine- Universite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Derek Hoffman and Elliott Frank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University of South Florida Website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Due Dates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Contact 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Conference Welcome Message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Technical Paper Competition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 Business Meeting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Around the Room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Wrap-Up/Questions   </a:t>
            </a:r>
          </a:p>
          <a:p>
            <a:pPr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34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8CCE71-B8EB-64C3-6B5D-B989B491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68DCEE9-45B6-9803-09D2-3A2C3BE90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FC25E7-628F-8C5B-2920-FAA47107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FBE340-0C5F-D6FB-B8BB-01A60AEF6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1FC1558-A486-0EA6-0373-45D3D45A4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2290A1-7C53-666F-9704-5B32EAC9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13962-FE37-E5C4-E3FE-C7F9C3081CBB}"/>
              </a:ext>
            </a:extLst>
          </p:cNvPr>
          <p:cNvSpPr txBox="1"/>
          <p:nvPr/>
        </p:nvSpPr>
        <p:spPr>
          <a:xfrm>
            <a:off x="257696" y="427003"/>
            <a:ext cx="13001103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Business Meeting – 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Prior Conference Rotation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EE5068C8-4844-95C4-7BCA-4E5E07C998D9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E29C3-9614-3CF8-CF20-9D44B876D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08B5CA-05A2-0D8F-3B2A-D15C1A214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63488"/>
              </p:ext>
            </p:extLst>
          </p:nvPr>
        </p:nvGraphicFramePr>
        <p:xfrm>
          <a:off x="889462" y="1741003"/>
          <a:ext cx="10523913" cy="454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69">
                  <a:extLst>
                    <a:ext uri="{9D8B030D-6E8A-4147-A177-3AD203B41FA5}">
                      <a16:colId xmlns:a16="http://schemas.microsoft.com/office/drawing/2014/main" val="1738196802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1756747588"/>
                    </a:ext>
                  </a:extLst>
                </a:gridCol>
                <a:gridCol w="2211185">
                  <a:extLst>
                    <a:ext uri="{9D8B030D-6E8A-4147-A177-3AD203B41FA5}">
                      <a16:colId xmlns:a16="http://schemas.microsoft.com/office/drawing/2014/main" val="2954712650"/>
                    </a:ext>
                  </a:extLst>
                </a:gridCol>
                <a:gridCol w="1903615">
                  <a:extLst>
                    <a:ext uri="{9D8B030D-6E8A-4147-A177-3AD203B41FA5}">
                      <a16:colId xmlns:a16="http://schemas.microsoft.com/office/drawing/2014/main" val="871145946"/>
                    </a:ext>
                  </a:extLst>
                </a:gridCol>
                <a:gridCol w="1313190">
                  <a:extLst>
                    <a:ext uri="{9D8B030D-6E8A-4147-A177-3AD203B41FA5}">
                      <a16:colId xmlns:a16="http://schemas.microsoft.com/office/drawing/2014/main" val="4232553540"/>
                    </a:ext>
                  </a:extLst>
                </a:gridCol>
                <a:gridCol w="1363508">
                  <a:extLst>
                    <a:ext uri="{9D8B030D-6E8A-4147-A177-3AD203B41FA5}">
                      <a16:colId xmlns:a16="http://schemas.microsoft.com/office/drawing/2014/main" val="196102948"/>
                    </a:ext>
                  </a:extLst>
                </a:gridCol>
              </a:tblGrid>
              <a:tr h="584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8261061"/>
                  </a:ext>
                </a:extLst>
              </a:tr>
              <a:tr h="44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Mexico - #13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Instituto </a:t>
                      </a:r>
                      <a:r>
                        <a:rPr lang="en-US" sz="11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Technologico</a:t>
                      </a:r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de Merida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Instit. Tech. de. Superior de Poza 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 Ciudad Madero Tech.Institute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ukn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ukn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6942143"/>
                  </a:ext>
                </a:extLst>
              </a:tr>
              <a:tr h="44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Mid Atlantic - #2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Tennessee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NC </a:t>
                      </a:r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Agri.&amp;Tech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State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North Carolina State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Clemson, SC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Blacksburg, VT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0823045"/>
                  </a:ext>
                </a:extLst>
              </a:tr>
              <a:tr h="44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Middle East - #21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Jordan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Jordan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Jordan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Jordan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Jordan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3838844"/>
                  </a:ext>
                </a:extLst>
              </a:tr>
              <a:tr h="44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North Central - #6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Wisconsin- Madison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Univ. of ILL. -Urbana-Champagne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S.Dakota</a:t>
                      </a:r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 School of Mines &amp; tech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Ames, 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ukn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0756102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Northeast - #1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at Buffalo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Univ. of Pitt.-Swanson School of Eng.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New York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ukn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Erie, PA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3013610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South Central - #5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Texas Tech University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University of Arkansas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University of Missouri-Columbia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Stillwater, OK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Stillwater, OK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5294157"/>
                  </a:ext>
                </a:extLst>
              </a:tr>
              <a:tr h="44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Southeast - #3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South Florida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Mississippi State University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Central Florida, UCF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effectLst/>
                          <a:latin typeface="+mn-lt"/>
                        </a:rPr>
                        <a:t>ukn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Auburn, 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0145481"/>
                  </a:ext>
                </a:extLst>
              </a:tr>
              <a:tr h="440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Western - #7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University of Southern California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+mn-lt"/>
                        </a:rPr>
                        <a:t>CA State Poly.Univ. Pomona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effectLst/>
                          <a:latin typeface="+mn-lt"/>
                        </a:rPr>
                        <a:t>Cal Poly San Luis Obispo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Tempe, AZ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Los Angeles, CA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6111317"/>
                  </a:ext>
                </a:extLst>
              </a:tr>
              <a:tr h="43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Arabian Peninsula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 /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 /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N /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 /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 / 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02709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7CCA5A-C78A-27A7-2123-B7FAAFD3C671}"/>
              </a:ext>
            </a:extLst>
          </p:cNvPr>
          <p:cNvSpPr txBox="1"/>
          <p:nvPr/>
        </p:nvSpPr>
        <p:spPr>
          <a:xfrm>
            <a:off x="4346107" y="6398106"/>
            <a:ext cx="91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 2022 COVID Disruption</a:t>
            </a:r>
          </a:p>
        </p:txBody>
      </p:sp>
    </p:spTree>
    <p:extLst>
      <p:ext uri="{BB962C8B-B14F-4D97-AF65-F5344CB8AC3E}">
        <p14:creationId xmlns:p14="http://schemas.microsoft.com/office/powerpoint/2010/main" val="408303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257ED-D7F2-4F1B-8CEE-C5D5733EAF9D}"/>
              </a:ext>
            </a:extLst>
          </p:cNvPr>
          <p:cNvSpPr txBox="1"/>
          <p:nvPr/>
        </p:nvSpPr>
        <p:spPr>
          <a:xfrm>
            <a:off x="229673" y="228600"/>
            <a:ext cx="1219200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Around the room Updates 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FB120A0B-DD84-4E2D-A23E-36018021C883}"/>
              </a:ext>
            </a:extLst>
          </p:cNvPr>
          <p:cNvSpPr txBox="1"/>
          <p:nvPr/>
        </p:nvSpPr>
        <p:spPr>
          <a:xfrm>
            <a:off x="4837622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5A11D-AEF3-DEF1-029E-D4BDDEB43F41}"/>
              </a:ext>
            </a:extLst>
          </p:cNvPr>
          <p:cNvSpPr txBox="1"/>
          <p:nvPr/>
        </p:nvSpPr>
        <p:spPr>
          <a:xfrm>
            <a:off x="85937" y="1779687"/>
            <a:ext cx="45220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200" dirty="0">
              <a:solidFill>
                <a:srgbClr val="2344B2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sz="1200" b="1" i="0" dirty="0">
                <a:solidFill>
                  <a:srgbClr val="1A2857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U.S. Western  </a:t>
            </a:r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Dates: Feb.28 - March 2, 2025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Location: University of Southern California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3" tooltip="Alex Wang"/>
              </a:rPr>
              <a:t>Alex Wang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Student Conference Co-chair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4" tooltip="Yalda Khashe"/>
              </a:rPr>
              <a:t>Yalda Khashe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Theme: Innov</a:t>
            </a:r>
            <a:r>
              <a:rPr lang="en-US" sz="1200" dirty="0">
                <a:solidFill>
                  <a:srgbClr val="333333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ations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in Industrial and Systems Eng.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Website: </a:t>
            </a:r>
            <a:r>
              <a:rPr lang="en-US" sz="1200" b="0" i="0" u="sng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5"/>
              </a:rPr>
              <a:t>https://conference.usciise.org/</a:t>
            </a:r>
            <a:endParaRPr lang="en-US" sz="1200" b="0" i="0" u="sng" dirty="0">
              <a:solidFill>
                <a:srgbClr val="777777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pPr algn="l"/>
            <a:endParaRPr lang="en-US" sz="1200" b="0" i="0" u="sng" dirty="0">
              <a:solidFill>
                <a:srgbClr val="777777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pPr algn="l"/>
            <a:endParaRPr lang="en-US" sz="1200" u="sng" dirty="0">
              <a:solidFill>
                <a:srgbClr val="777777"/>
              </a:solidFill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r>
              <a:rPr lang="en-US" sz="1200" b="1" i="0" dirty="0">
                <a:solidFill>
                  <a:srgbClr val="1A2857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U.S. Southeast  </a:t>
            </a:r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Dates: March 7-8, 2025                                                    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Location: University of South Florida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6" tooltip="Sebastian Rivero Torres"/>
              </a:rPr>
              <a:t>Sebastian Rivero Torres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7" tooltip="Walter Carranza"/>
              </a:rPr>
              <a:t>Walter Carranza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</a:t>
            </a:r>
          </a:p>
          <a:p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Student Co-Chairs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8" tooltip="Michael Weng"/>
              </a:rPr>
              <a:t>Michael Weng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9" invalidUrl="http:" tooltip="Mostafa Reisi Gahrooei,"/>
              </a:rPr>
              <a:t>,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Faculty Conference Chair  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Website: 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0" tooltip="https://www.iisesoutheastconference.com"/>
              </a:rPr>
              <a:t>https://www.iisesoutheastconference.com</a:t>
            </a:r>
            <a:endParaRPr lang="en-US" sz="1200" b="0" i="0" u="none" strike="noStrike" dirty="0">
              <a:solidFill>
                <a:srgbClr val="2344B2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br>
              <a:rPr lang="en-US" sz="12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br>
              <a:rPr lang="en-US" sz="1200" b="1" i="0" dirty="0">
                <a:solidFill>
                  <a:srgbClr val="1A2857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</a:br>
            <a:r>
              <a:rPr lang="en-US" sz="1200" b="1" i="0" dirty="0">
                <a:solidFill>
                  <a:srgbClr val="1A2857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Mexico </a:t>
            </a:r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Dates: March 11-14, 2025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Location: Instituto </a:t>
            </a:r>
            <a:r>
              <a:rPr lang="en-US" sz="1200" b="0" i="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Technologico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de Merida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1" tooltip="Juana Gabriela Mendoza Ponce"/>
              </a:rPr>
              <a:t>Juana Gabriela Mendoza Ponce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</a:t>
            </a:r>
          </a:p>
          <a:p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Student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 err="1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2" tooltip="Nicte Ganzo"/>
              </a:rPr>
              <a:t>Nicte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2" tooltip="Nicte Ganzo"/>
              </a:rPr>
              <a:t> </a:t>
            </a:r>
            <a:r>
              <a:rPr lang="en-US" sz="1200" b="0" i="0" u="none" strike="noStrike" dirty="0" err="1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2" tooltip="Nicte Ganzo"/>
              </a:rPr>
              <a:t>Ganzo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Theme: TBD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  </a:t>
            </a:r>
          </a:p>
          <a:p>
            <a:pPr algn="l"/>
            <a:endParaRPr lang="en-US" sz="1200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FB8D87-CA7D-0CF8-C4D8-A0EB93792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F628B-4C74-6846-DED3-8FF3A6AEBA43}"/>
              </a:ext>
            </a:extLst>
          </p:cNvPr>
          <p:cNvSpPr txBox="1"/>
          <p:nvPr/>
        </p:nvSpPr>
        <p:spPr>
          <a:xfrm>
            <a:off x="3692948" y="1833513"/>
            <a:ext cx="442234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1A2857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U.S. Northeast  </a:t>
            </a:r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Dates:  March 28-30, 2025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Location: University at Buffalo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3" tooltip="Ardizzone"/>
              </a:rPr>
              <a:t>Catherine Ardizzone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</a:t>
            </a:r>
            <a:r>
              <a:rPr lang="en-US" sz="1200" b="0" i="0" u="sng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4" tooltip="Karen Cheng"/>
              </a:rPr>
              <a:t>Karen Cheng</a:t>
            </a:r>
            <a:r>
              <a:rPr lang="en-US" sz="1200" b="0" i="0" u="sng" dirty="0">
                <a:solidFill>
                  <a:srgbClr val="777777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Student Chairs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5" tooltip="Lora Cavuoto"/>
              </a:rPr>
              <a:t>Lora Cavuoto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6" tooltip="Jun Zhuang"/>
              </a:rPr>
              <a:t>Jun Zhuang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 Faculty Co-chairs           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Theme: Innovation in IE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Website: TBD</a:t>
            </a:r>
          </a:p>
          <a:p>
            <a:endParaRPr lang="en-US" sz="1200" b="1" i="0" dirty="0">
              <a:solidFill>
                <a:srgbClr val="1A2857"/>
              </a:solidFill>
              <a:effectLst/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r>
              <a:rPr lang="en-US" sz="1200" b="1" i="0" dirty="0">
                <a:solidFill>
                  <a:srgbClr val="1A2857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Central &amp; South America </a:t>
            </a:r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Dates: 8/19-20,2025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Location: </a:t>
            </a:r>
            <a:r>
              <a:rPr lang="es-E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Universidad de La Frontera, Temuco, Chile 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7" tooltip="José Agustín Saíz"/>
              </a:rPr>
              <a:t> José Agustín </a:t>
            </a:r>
            <a:r>
              <a:rPr lang="en-US" sz="1200" b="0" i="0" u="none" strike="noStrike" dirty="0" err="1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7" tooltip="José Agustín Saíz"/>
              </a:rPr>
              <a:t>Saíz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 Student Chair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  <a:hlinkClick r:id="rId18" tooltip="Jaime Bustos"/>
              </a:rPr>
              <a:t>Jaime Bustos</a:t>
            </a: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, 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Website: TBD</a:t>
            </a:r>
          </a:p>
          <a:p>
            <a:pPr algn="l"/>
            <a:endParaRPr lang="en-US" sz="1200" b="1" strike="sngStrike" dirty="0">
              <a:solidFill>
                <a:srgbClr val="1A2857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sz="1200" b="1" i="0" strike="sngStrike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Great Lakes  </a:t>
            </a:r>
            <a: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Feb. 7-8, 2025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Purdue University - West Lafayette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19" tooltip="Mihika Sane"/>
              </a:rPr>
              <a:t>Mihika Sane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or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0" tooltip="Rhea Bawa"/>
              </a:rPr>
              <a:t>Rhea Bawa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Student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1" tooltip="Barrett Caldwell"/>
              </a:rPr>
              <a:t>Barrett Caldwell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Theme: Emerging Domains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Website: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2"/>
              </a:rPr>
              <a:t>https://www.iisepurdue.com/202</a:t>
            </a: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br>
              <a:rPr lang="en-US" sz="12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1" i="0" strike="sngStrike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North Central </a:t>
            </a:r>
            <a: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February 7-8, 2025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University of Wisconsin- Madison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3" tooltip="      &#10;    Elliott Frank"/>
              </a:rPr>
              <a:t>Elliott Frank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4" tooltip=" Derek Hoffman"/>
              </a:rPr>
              <a:t>Derek Hoffman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Student Chairs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5" tooltip="Dharmaraj Veeramani"/>
              </a:rPr>
              <a:t>Dharmaraj </a:t>
            </a:r>
            <a:r>
              <a:rPr lang="en-US" sz="1200" b="0" i="0" u="none" strike="noStrike" dirty="0" err="1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5" tooltip="Dharmaraj Veeramani"/>
              </a:rPr>
              <a:t>Veeramani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6" tooltip="Michael Groeber,"/>
              </a:rPr>
              <a:t>,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Theme: The Future of our Field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Website:  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7"/>
              </a:rPr>
              <a:t>www.iiseuwmadison.com/2025conference</a:t>
            </a: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5D0AD-2583-3237-7BCF-70AA11378DB3}"/>
              </a:ext>
            </a:extLst>
          </p:cNvPr>
          <p:cNvSpPr txBox="1"/>
          <p:nvPr/>
        </p:nvSpPr>
        <p:spPr>
          <a:xfrm>
            <a:off x="7504954" y="1622325"/>
            <a:ext cx="54479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1" dirty="0">
              <a:solidFill>
                <a:srgbClr val="C00000"/>
              </a:solidFill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r>
              <a:rPr lang="en-US" sz="1200" b="1" i="0" strike="sngStrike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Middle East </a:t>
            </a:r>
            <a: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Date: Feb.8-9, 2025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The University of Jordan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8" tooltip="Haya Masri"/>
              </a:rPr>
              <a:t>Haya Masri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Student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29" tooltip="Mohannad Jreissat,"/>
              </a:rPr>
              <a:t>Mohannad Jreissat,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Theme:  Gen Z in the Driver's Seat: Leading Next Industrial Revolution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Website: 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0"/>
              </a:rPr>
              <a:t>https://iiseju.com/</a:t>
            </a: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en-US" sz="1200" b="1" i="0" dirty="0">
              <a:solidFill>
                <a:srgbClr val="C00000"/>
              </a:solidFill>
              <a:effectLst/>
              <a:highlight>
                <a:srgbClr val="FFFF00"/>
              </a:highlight>
              <a:latin typeface="Source Sans Pro" panose="020B0503030403020204" pitchFamily="34" charset="0"/>
            </a:endParaRPr>
          </a:p>
          <a:p>
            <a:pPr algn="l"/>
            <a:r>
              <a:rPr lang="en-US" sz="1200" b="1" i="0" strike="sngStrike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South Central </a:t>
            </a:r>
            <a: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 Feb. 20-22, 2025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Texas Tech University  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1" tooltip="Kaya Solis,"/>
              </a:rPr>
              <a:t>Kaya Solis,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Student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2" tooltip="Kaveh Sheikhrezaei"/>
              </a:rPr>
              <a:t>Kaveh Sheikhrezaei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Website: 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</a:rPr>
              <a:t>https://www.iiseatttu.com/</a:t>
            </a:r>
          </a:p>
          <a:p>
            <a:pPr algn="l"/>
            <a:endParaRPr lang="en-US" sz="1200" dirty="0">
              <a:solidFill>
                <a:srgbClr val="2344B2"/>
              </a:solidFill>
              <a:latin typeface="Source Sans Pro" panose="020B0503030403020204" pitchFamily="34" charset="0"/>
            </a:endParaRPr>
          </a:p>
          <a:p>
            <a:r>
              <a:rPr lang="en-US" sz="1200" b="1" i="0" strike="sngStrike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Mid-Atlantic </a:t>
            </a:r>
            <a: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Feb. 21-23, 2025</a:t>
            </a:r>
            <a:b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  University of Tennessee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3" tooltip="Jessie Wilson,"/>
              </a:rPr>
              <a:t>Jessie Wilson,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Student Conference Chair  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4" tooltip="Mingzhou Jin"/>
              </a:rPr>
              <a:t>Mingzhou Jin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Faculty Conference Chair  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Theme: "ISE: A World of Possibility"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Website:  TBD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1200" b="1" i="0" strike="sngStrike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Canada </a:t>
            </a:r>
            <a:r>
              <a:rPr lang="en-US" sz="1200" b="0" i="0" strike="sng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January 24-26, 2025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 Universite Laval in Quebec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5" tooltip="Sarah-Eve Fontaine"/>
              </a:rPr>
              <a:t>Sarah-Eve Fontaine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Student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6" tooltip="      &#10;    Nadia Lehoux"/>
              </a:rPr>
              <a:t>Nadia Lehoux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Faculty Conference Chair 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Theme: TBD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Website:  </a:t>
            </a:r>
            <a:r>
              <a:rPr lang="en-US" sz="12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7"/>
              </a:rPr>
              <a:t>https://www.iiselaval2025.com/en</a:t>
            </a:r>
            <a:endParaRPr lang="en-US" sz="1200" b="0" i="0" u="none" strike="noStrike" dirty="0">
              <a:solidFill>
                <a:srgbClr val="2344B2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624CE685-C310-107C-0315-93FFCFC1981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036054" y="5573487"/>
            <a:ext cx="457200" cy="4572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24151076-5572-DBB8-CE71-8CBC381CA3B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704317" y="4186559"/>
            <a:ext cx="457200" cy="457200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3C3EDB79-F382-97B8-891B-E4C24D7891F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55209" y="5573487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0EA969D9-A336-E581-BCF3-6480A771875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106419" y="1935602"/>
            <a:ext cx="457200" cy="457200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5F904C1D-7397-B683-EF46-833309638514}"/>
              </a:ext>
            </a:extLst>
          </p:cNvPr>
          <p:cNvSpPr/>
          <p:nvPr/>
        </p:nvSpPr>
        <p:spPr>
          <a:xfrm>
            <a:off x="10649219" y="3200400"/>
            <a:ext cx="457200" cy="4572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5E2E92BF-0D53-E0A1-F1F7-C81DC5E16577}"/>
              </a:ext>
            </a:extLst>
          </p:cNvPr>
          <p:cNvSpPr/>
          <p:nvPr/>
        </p:nvSpPr>
        <p:spPr>
          <a:xfrm>
            <a:off x="10740670" y="4308689"/>
            <a:ext cx="457200" cy="4572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F883B6-1624-D4B7-BC27-9995E211C775}"/>
              </a:ext>
            </a:extLst>
          </p:cNvPr>
          <p:cNvSpPr/>
          <p:nvPr/>
        </p:nvSpPr>
        <p:spPr>
          <a:xfrm>
            <a:off x="0" y="0"/>
            <a:ext cx="12006470" cy="8949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47B1A-30B4-CC63-8430-4C2C5A10BDD5}"/>
              </a:ext>
            </a:extLst>
          </p:cNvPr>
          <p:cNvSpPr txBox="1"/>
          <p:nvPr/>
        </p:nvSpPr>
        <p:spPr>
          <a:xfrm>
            <a:off x="896000" y="1926942"/>
            <a:ext cx="63453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Your Conference will make a lasting impression on your attendees,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thanks for all your efforts!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Questions?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D7E73A7-A58B-C802-65BF-587A3AF16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32" y="1023622"/>
            <a:ext cx="2313617" cy="22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F883B6-1624-D4B7-BC27-9995E211C775}"/>
              </a:ext>
            </a:extLst>
          </p:cNvPr>
          <p:cNvSpPr/>
          <p:nvPr/>
        </p:nvSpPr>
        <p:spPr>
          <a:xfrm>
            <a:off x="-1" y="0"/>
            <a:ext cx="12059479" cy="8083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  Available Contacts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47B1A-30B4-CC63-8430-4C2C5A10BDD5}"/>
              </a:ext>
            </a:extLst>
          </p:cNvPr>
          <p:cNvSpPr txBox="1"/>
          <p:nvPr/>
        </p:nvSpPr>
        <p:spPr>
          <a:xfrm>
            <a:off x="754845" y="880198"/>
            <a:ext cx="83560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Kathy Gamboa, Director of Membership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Kgamboa@iise.org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770-349-1104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Emmett Hull, VP of Student Development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Emmett.Hull@bcbsks.com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2800" dirty="0">
                <a:solidFill>
                  <a:srgbClr val="002451"/>
                </a:solidFill>
                <a:effectLst/>
                <a:ea typeface="Times New Roman" panose="02020603050405020304" pitchFamily="18" charset="0"/>
              </a:rPr>
              <a:t>785-291-8443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Amy Straub, Membership Coordinator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4"/>
              </a:rPr>
              <a:t>Astraub@iise.org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770-349-1115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Website: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www.iise.org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6504384-0F0A-D0C1-8F4F-2EFB1C258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84" y="1023622"/>
            <a:ext cx="2459267" cy="24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239E1-AB55-AF7A-51EB-FB225766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05270B-9300-DDB7-7798-EED2D752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698E79-3852-0392-4A52-0A866A60E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761919-C47C-F97C-F960-744DA0B1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7E416-0E82-66D0-F400-C0DDDFA8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C0B00-8854-8D70-2C52-4D7F581C910F}"/>
              </a:ext>
            </a:extLst>
          </p:cNvPr>
          <p:cNvSpPr txBox="1"/>
          <p:nvPr/>
        </p:nvSpPr>
        <p:spPr>
          <a:xfrm>
            <a:off x="356613" y="312758"/>
            <a:ext cx="1098194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Capture your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89984-0167-77CF-1D34-F0A520E1EE07}"/>
              </a:ext>
            </a:extLst>
          </p:cNvPr>
          <p:cNvSpPr txBox="1"/>
          <p:nvPr/>
        </p:nvSpPr>
        <p:spPr>
          <a:xfrm>
            <a:off x="730205" y="1852605"/>
            <a:ext cx="11043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Designate someone to take pictures, post them on social media and tag IISE. Please also send them to </a:t>
            </a:r>
            <a:r>
              <a:rPr lang="en-US" dirty="0">
                <a:hlinkClick r:id="rId2"/>
              </a:rPr>
              <a:t>Kgamboa@iise.org</a:t>
            </a:r>
            <a:r>
              <a:rPr lang="en-US" dirty="0"/>
              <a:t>. Pictures from Student conferences will be in upcoming </a:t>
            </a:r>
            <a:r>
              <a:rPr lang="en-US" i="1" dirty="0"/>
              <a:t>ISE</a:t>
            </a:r>
            <a:r>
              <a:rPr lang="en-US" dirty="0"/>
              <a:t> magazines, do you want to be in print?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4" name="Picture 3" descr="A picture containing camera">
            <a:extLst>
              <a:ext uri="{FF2B5EF4-FFF2-40B4-BE49-F238E27FC236}">
                <a16:creationId xmlns:a16="http://schemas.microsoft.com/office/drawing/2014/main" id="{1CF0A03F-AAAC-96BD-B09E-2D536F87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9012" y="3285736"/>
            <a:ext cx="4142790" cy="2760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5D613-2439-750C-3DF5-D74DCD5D8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11" y="3756845"/>
            <a:ext cx="4872186" cy="11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87208-37EA-A70C-F6E0-63B01E82B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216340E-467B-63C4-2030-5B62C48A3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B831E8C-8F75-525A-7E34-71D43438A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BE202B-F219-FBA9-F200-FD0C8A19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6E31DF7-6E7F-B50B-0A6E-8700782B5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FC12FE-4A04-D31D-27E7-82C9A9028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DC343-28A0-25EE-0457-0161A192E560}"/>
              </a:ext>
            </a:extLst>
          </p:cNvPr>
          <p:cNvSpPr txBox="1"/>
          <p:nvPr/>
        </p:nvSpPr>
        <p:spPr>
          <a:xfrm>
            <a:off x="111301" y="105469"/>
            <a:ext cx="11832543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Keith Albertson– Magazine Visibility (KAlbertson@iise.org)</a:t>
            </a: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8B70332D-6D2A-54E4-E51D-14CEA14D163C}"/>
              </a:ext>
            </a:extLst>
          </p:cNvPr>
          <p:cNvSpPr txBox="1"/>
          <p:nvPr/>
        </p:nvSpPr>
        <p:spPr>
          <a:xfrm>
            <a:off x="4777308" y="655976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EC01A-943E-2AEC-7301-51B7CBD2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23" y="1244606"/>
            <a:ext cx="4575183" cy="5270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82A8D-D56A-3742-6B70-2930728BE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206" y="1244606"/>
            <a:ext cx="4437313" cy="53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089B32-8BB7-5D54-0E08-CB047AEA3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2D114EF-D89F-EEB7-B6A3-6FE4FB5E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DEF42A-5A1D-F994-EC6B-86B1052D5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1CC927-123B-00C0-53A8-038575C58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641379-C158-18BF-B9A0-4FE4D5A3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DF72F50-CF8B-4CF9-D3F0-018F74BD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04516-6B47-C9C2-E9A9-0B459702D5CE}"/>
              </a:ext>
            </a:extLst>
          </p:cNvPr>
          <p:cNvSpPr txBox="1"/>
          <p:nvPr/>
        </p:nvSpPr>
        <p:spPr>
          <a:xfrm>
            <a:off x="378338" y="278535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Completed Conferences – Lessons Learned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4CCA5298-1583-AF45-E9D1-C6B72A79D940}"/>
              </a:ext>
            </a:extLst>
          </p:cNvPr>
          <p:cNvSpPr txBox="1"/>
          <p:nvPr/>
        </p:nvSpPr>
        <p:spPr>
          <a:xfrm>
            <a:off x="4777308" y="655976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610E7-5C27-B84D-01A6-E44F5120CD63}"/>
              </a:ext>
            </a:extLst>
          </p:cNvPr>
          <p:cNvSpPr txBox="1"/>
          <p:nvPr/>
        </p:nvSpPr>
        <p:spPr>
          <a:xfrm>
            <a:off x="2598554" y="1312204"/>
            <a:ext cx="55977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sz="1600" b="0" i="0" strike="sng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16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Canada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January 24-26, 2025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 Universite Laval in Quebec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" tooltip="Sarah-Eve Fontaine"/>
              </a:rPr>
              <a:t>Sarah-Eve Fontaine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Student Chair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4" tooltip="      &#10;    Nadia Lehoux"/>
              </a:rPr>
              <a:t>Nadia Lehoux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Faculty Conference Chair </a:t>
            </a:r>
          </a:p>
          <a:p>
            <a:pPr algn="l"/>
            <a:endParaRPr lang="en-US" sz="16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sz="16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Middle East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Date: Feb.8-9, 2025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The University of Jordan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5" tooltip="Haya Masri"/>
              </a:rPr>
              <a:t>Haya Masri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Student Conference Chair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6" tooltip="Mohannad Jreissat,"/>
              </a:rPr>
              <a:t>Mohannad Jreissat,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Faculty Conference Chair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6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 </a:t>
            </a:r>
            <a:r>
              <a:rPr lang="en-US" sz="16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North Central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February 7-8, 2025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University of Wisconsin- Madison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7" tooltip="      &#10;    Elliott Frank"/>
              </a:rPr>
              <a:t>Elliott Frank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8" tooltip=" Derek Hoffman"/>
              </a:rPr>
              <a:t>Derek Hoffman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Student Chairs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9" tooltip="Dharmaraj Veeramani"/>
              </a:rPr>
              <a:t>Dharmaraj </a:t>
            </a:r>
            <a:r>
              <a:rPr lang="en-US" sz="1600" b="0" i="0" u="none" strike="noStrike" dirty="0" err="1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9" tooltip="Dharmaraj Veeramani"/>
              </a:rPr>
              <a:t>Veeramani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10" tooltip="Michael Groeber,"/>
              </a:rPr>
              <a:t>,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Faculty Conference Chair</a:t>
            </a:r>
          </a:p>
          <a:p>
            <a:pPr algn="l"/>
            <a:endParaRPr lang="en-US" sz="16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sz="1600" b="1" i="0" dirty="0">
                <a:solidFill>
                  <a:srgbClr val="1A2857"/>
                </a:solidFill>
                <a:effectLst/>
                <a:latin typeface="Open Sans" panose="020B0606030504020204" pitchFamily="34" charset="0"/>
              </a:rPr>
              <a:t>U.S. Great Lakes 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Dates: Feb. 7-8, 2025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Location: Purdue University - West Lafayette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11" tooltip="Mihika Sane"/>
              </a:rPr>
              <a:t>Mihika Sane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or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12" tooltip="Rhea Bawa"/>
              </a:rPr>
              <a:t>Rhea Bawa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Student Conference Chair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Contact: </a:t>
            </a:r>
            <a:r>
              <a:rPr lang="en-US" sz="1600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13" tooltip="Barrett Caldwell"/>
              </a:rPr>
              <a:t>Barrett Caldwell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Faculty Conference Chair</a:t>
            </a:r>
            <a:b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endParaRPr lang="en-US" sz="12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5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462B0-5C92-B279-F469-6FD10718E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6A1B59-4E0F-7BDB-7CF9-59793F184CA8}"/>
              </a:ext>
            </a:extLst>
          </p:cNvPr>
          <p:cNvSpPr/>
          <p:nvPr/>
        </p:nvSpPr>
        <p:spPr>
          <a:xfrm>
            <a:off x="8399923" y="5762534"/>
            <a:ext cx="3657210" cy="782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771F2A-F0AD-780F-5CED-46BE9F96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0EB7AC-580F-A3A8-30BB-AB539D267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E3CD40-50A8-7C86-8524-C7382AC3B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85D348-F507-1168-166F-A2BE3FF16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0BD29-F166-90D9-F5CB-AD4766092F2F}"/>
              </a:ext>
            </a:extLst>
          </p:cNvPr>
          <p:cNvSpPr txBox="1"/>
          <p:nvPr/>
        </p:nvSpPr>
        <p:spPr>
          <a:xfrm>
            <a:off x="356612" y="312758"/>
            <a:ext cx="964514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Conference Web Pages –</a:t>
            </a: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University of South Florida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Southeast Region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D44589-34CA-E177-A222-2E23F868E6C8}"/>
              </a:ext>
            </a:extLst>
          </p:cNvPr>
          <p:cNvSpPr txBox="1"/>
          <p:nvPr/>
        </p:nvSpPr>
        <p:spPr>
          <a:xfrm>
            <a:off x="406908" y="1701432"/>
            <a:ext cx="1136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AEFC2-8242-B0CF-65C9-0B999D8E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12" y="1542052"/>
            <a:ext cx="8789891" cy="3552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1C9F6-3A72-2C08-0416-07469E8D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07" y="4510238"/>
            <a:ext cx="3297897" cy="2115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5F287-456C-F42D-F4CF-7213F313F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934" y="3983600"/>
            <a:ext cx="3551572" cy="26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4048C-F574-BF0D-A9E5-FAA1B011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495D2A3-3AA2-BF92-484C-E1EA1EC68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772470-A65E-0527-BCC3-251D09555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74A2C9-A647-4C68-E778-3A26AEE7E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67EC8FC-E504-F4F6-D077-0F49D12E8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3429E88-E2D0-84A5-13D6-41CC7F649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70139-0553-E10C-8B4C-255A1C2EB653}"/>
              </a:ext>
            </a:extLst>
          </p:cNvPr>
          <p:cNvSpPr txBox="1"/>
          <p:nvPr/>
        </p:nvSpPr>
        <p:spPr>
          <a:xfrm>
            <a:off x="707125" y="557072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Conference Web Pages –</a:t>
            </a: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University of South Florida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 Light" panose="020F0302020204030204"/>
              </a:rPr>
              <a:t>Southeast Region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F4734743-49C0-2149-FD44-15FD38E084CD}"/>
              </a:ext>
            </a:extLst>
          </p:cNvPr>
          <p:cNvSpPr txBox="1"/>
          <p:nvPr/>
        </p:nvSpPr>
        <p:spPr>
          <a:xfrm>
            <a:off x="4801953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1FD26-2515-39CB-CAB2-478392F2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83" y="1774794"/>
            <a:ext cx="5791299" cy="149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C911C-A30B-CCE2-5673-DD92B9B8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34" y="1774794"/>
            <a:ext cx="5696166" cy="149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D0262C-F099-5838-6756-966360CA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78" y="3674787"/>
            <a:ext cx="6781943" cy="1752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ABAA46-97F9-D89E-AB9A-C7EA239CC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18" y="3674787"/>
            <a:ext cx="3299792" cy="17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9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63593-5B34-AE6A-1778-8DDC6243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615156C-643F-D047-DD2D-749A8C85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816829-F496-0A43-3FBD-918931C9B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404864-B50B-9BE3-8964-C0DD4B80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A82B7C-E1AA-47B3-2AF5-13CA56EE2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490C9-9C65-281D-1C53-466226444B02}"/>
              </a:ext>
            </a:extLst>
          </p:cNvPr>
          <p:cNvSpPr txBox="1"/>
          <p:nvPr/>
        </p:nvSpPr>
        <p:spPr>
          <a:xfrm>
            <a:off x="380890" y="312758"/>
            <a:ext cx="1098194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One week after the conference – To Do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6CF06-A7D5-D22C-D6E2-5EE44A0866D7}"/>
              </a:ext>
            </a:extLst>
          </p:cNvPr>
          <p:cNvSpPr txBox="1"/>
          <p:nvPr/>
        </p:nvSpPr>
        <p:spPr>
          <a:xfrm>
            <a:off x="1796241" y="1575955"/>
            <a:ext cx="89862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final report </a:t>
            </a:r>
            <a:r>
              <a:rPr lang="en-US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</a:rPr>
              <a:t>2025</a:t>
            </a:r>
            <a:r>
              <a:rPr lang="en-US" dirty="0">
                <a:solidFill>
                  <a:srgbClr val="2344B2"/>
                </a:solidFill>
                <a:latin typeface="Source Sans Pro" panose="020B0503030403020204" pitchFamily="34" charset="0"/>
              </a:rPr>
              <a:t> </a:t>
            </a:r>
            <a:r>
              <a:rPr lang="en-US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3" tooltip="Final Report"/>
              </a:rPr>
              <a:t>Final Report Template</a:t>
            </a:r>
            <a:r>
              <a:rPr lang="en-US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of the conference should be sent to </a:t>
            </a:r>
          </a:p>
          <a:p>
            <a:pPr algn="l"/>
            <a:r>
              <a:rPr lang="en-US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4" tooltip="Kathy Gamboa"/>
              </a:rPr>
              <a:t>Kathy Gamboa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with the first, second and third place winners of the technical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paper competition-region level, along with next year's host chapter no more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than one week after the conference. </a:t>
            </a:r>
          </a:p>
          <a:p>
            <a:pPr algn="l"/>
            <a:endParaRPr lang="en-US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final report should include: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copy of the package distributed at the time of registration.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summary of conference activities.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Names, schools, and titles of the technical paper award winners.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list of attendees by schools in an </a:t>
            </a:r>
            <a:r>
              <a:rPr lang="en-US" b="0" i="0" u="none" strike="noStrike" dirty="0">
                <a:solidFill>
                  <a:srgbClr val="2344B2"/>
                </a:solidFill>
                <a:effectLst/>
                <a:latin typeface="Source Sans Pro" panose="020B0503030403020204" pitchFamily="34" charset="0"/>
                <a:hlinkClick r:id="rId5" tooltip="2023 Attendee List"/>
              </a:rPr>
              <a:t>Excel spreadsheet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Please include at least names and email addresses.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Suggestions for future conference programs.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name of the host school for next two years </a:t>
            </a:r>
          </a:p>
          <a:p>
            <a:pPr lvl="2"/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(or updated rotational schedule, if one has been established).</a:t>
            </a:r>
          </a:p>
          <a:p>
            <a:pPr lvl="2"/>
            <a:endParaRPr lang="en-US" dirty="0">
              <a:solidFill>
                <a:srgbClr val="333333"/>
              </a:solidFill>
              <a:latin typeface="Source Sans Pro" panose="020B0503030403020204" pitchFamily="34" charset="0"/>
              <a:hlinkClick r:id="rId6"/>
            </a:endParaRPr>
          </a:p>
          <a:p>
            <a:pPr lvl="2"/>
            <a:r>
              <a:rPr lang="en-US" b="1" i="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6"/>
              </a:rPr>
              <a:t>https://www.iise.org/details.aspx?id=863</a:t>
            </a:r>
            <a:r>
              <a:rPr lang="en-US" b="1" i="0" dirty="0">
                <a:solidFill>
                  <a:schemeClr val="accent5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lvl="2"/>
            <a:endParaRPr lang="en-US" b="1" i="0" dirty="0">
              <a:solidFill>
                <a:schemeClr val="accent5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2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257ED-D7F2-4F1B-8CEE-C5D5733EAF9D}"/>
              </a:ext>
            </a:extLst>
          </p:cNvPr>
          <p:cNvSpPr txBox="1"/>
          <p:nvPr/>
        </p:nvSpPr>
        <p:spPr>
          <a:xfrm>
            <a:off x="707125" y="557072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Checklist and Timeline – Start Now – ( In progress 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:a16="http://schemas.microsoft.com/office/drawing/2014/main" id="{FB120A0B-DD84-4E2D-A23E-36018021C883}"/>
              </a:ext>
            </a:extLst>
          </p:cNvPr>
          <p:cNvSpPr txBox="1"/>
          <p:nvPr/>
        </p:nvSpPr>
        <p:spPr>
          <a:xfrm>
            <a:off x="4801953" y="57172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7FF0-78B9-10DC-1B6D-EEE42314995C}"/>
              </a:ext>
            </a:extLst>
          </p:cNvPr>
          <p:cNvSpPr txBox="1"/>
          <p:nvPr/>
        </p:nvSpPr>
        <p:spPr>
          <a:xfrm>
            <a:off x="156834" y="1664764"/>
            <a:ext cx="616883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 months before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Write and send letters for sponsors (include all senior chapters)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Write and send letters to invite speakers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Write letters to faculty advisors requesting their help in recruiting submissions for the technical paper competition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Receive and monitor sponsorship funds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4 months before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Follow up sponsor and speaker invites with personal phone calls and e-mails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Confirm first invitees (speakers)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Design, print, and mail registration packet including a more detailed program, registration forms, directions, and accommodation information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Sell ads to local businesses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Update Web site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 months before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Monitor responses of universities. Contact student chapter presidents and faculty advisors as needed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Invite backup speakers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Finalize budget (based on donations)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2E532-5C74-A695-CA8D-EF052636DC21}"/>
              </a:ext>
            </a:extLst>
          </p:cNvPr>
          <p:cNvSpPr txBox="1"/>
          <p:nvPr/>
        </p:nvSpPr>
        <p:spPr>
          <a:xfrm>
            <a:off x="6740197" y="1664764"/>
            <a:ext cx="545179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 months before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Conduct sign-up for workers and begin schedule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Finalize speaker lineup and complete agenda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Arrange all food (conference, coffee breaks, luncheon, and brunch)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Monitor responses to technical paper competition and react accordingly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 month before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Final pre-registration deadline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Finish format of program and take to printer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Order souvenirs for students to purchase (t-shirts, plastic cups, coffee mugs, etc.)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 weeks before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Create welcome package (assemble packet materials and name tags)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Map out welcome/check in process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Confirmation calls to all speakers, facilities, and catering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_____ Last minute speaker arrangements and logistics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FE3BE9D1-9E02-3F5D-4D13-39A4259C47B7}"/>
              </a:ext>
            </a:extLst>
          </p:cNvPr>
          <p:cNvSpPr/>
          <p:nvPr/>
        </p:nvSpPr>
        <p:spPr>
          <a:xfrm>
            <a:off x="340382" y="196029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3FECE94-90C7-BA8B-04B7-B3986EE03BDF}"/>
              </a:ext>
            </a:extLst>
          </p:cNvPr>
          <p:cNvSpPr/>
          <p:nvPr/>
        </p:nvSpPr>
        <p:spPr>
          <a:xfrm>
            <a:off x="349539" y="221301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F153AA8-CAC4-8919-8E00-0AFDF23740AE}"/>
              </a:ext>
            </a:extLst>
          </p:cNvPr>
          <p:cNvSpPr/>
          <p:nvPr/>
        </p:nvSpPr>
        <p:spPr>
          <a:xfrm>
            <a:off x="358412" y="2432693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9692E2E-E846-772A-A1C3-5F25D756B9F4}"/>
              </a:ext>
            </a:extLst>
          </p:cNvPr>
          <p:cNvSpPr/>
          <p:nvPr/>
        </p:nvSpPr>
        <p:spPr>
          <a:xfrm>
            <a:off x="340382" y="292917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3C262D5-CCB4-C68F-C8FD-FFA45035CC8D}"/>
              </a:ext>
            </a:extLst>
          </p:cNvPr>
          <p:cNvSpPr/>
          <p:nvPr/>
        </p:nvSpPr>
        <p:spPr>
          <a:xfrm>
            <a:off x="340382" y="3425657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0238566-F951-5297-D742-06AC6C93A135}"/>
              </a:ext>
            </a:extLst>
          </p:cNvPr>
          <p:cNvSpPr/>
          <p:nvPr/>
        </p:nvSpPr>
        <p:spPr>
          <a:xfrm>
            <a:off x="373813" y="390437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E837773-398F-659E-45AF-5A649AF42CBD}"/>
              </a:ext>
            </a:extLst>
          </p:cNvPr>
          <p:cNvSpPr/>
          <p:nvPr/>
        </p:nvSpPr>
        <p:spPr>
          <a:xfrm>
            <a:off x="373814" y="4136466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D0A02B9-071A-4B45-284E-1B5DD46B41F8}"/>
              </a:ext>
            </a:extLst>
          </p:cNvPr>
          <p:cNvSpPr/>
          <p:nvPr/>
        </p:nvSpPr>
        <p:spPr>
          <a:xfrm>
            <a:off x="416756" y="490439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21DF539-C200-BC90-FD42-D306B4141322}"/>
              </a:ext>
            </a:extLst>
          </p:cNvPr>
          <p:cNvSpPr/>
          <p:nvPr/>
        </p:nvSpPr>
        <p:spPr>
          <a:xfrm>
            <a:off x="416756" y="5168786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CCD76E8-7E52-7795-E137-27AE52123D7B}"/>
              </a:ext>
            </a:extLst>
          </p:cNvPr>
          <p:cNvSpPr/>
          <p:nvPr/>
        </p:nvSpPr>
        <p:spPr>
          <a:xfrm>
            <a:off x="427966" y="560334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A794D67C-E442-09FA-C139-09446DC0D761}"/>
              </a:ext>
            </a:extLst>
          </p:cNvPr>
          <p:cNvSpPr/>
          <p:nvPr/>
        </p:nvSpPr>
        <p:spPr>
          <a:xfrm>
            <a:off x="414136" y="6122636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337075E-8771-B3A5-71DD-F055ECFE67EE}"/>
              </a:ext>
            </a:extLst>
          </p:cNvPr>
          <p:cNvSpPr/>
          <p:nvPr/>
        </p:nvSpPr>
        <p:spPr>
          <a:xfrm>
            <a:off x="414136" y="6362472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001A74E-590F-C654-F7C1-0C718D26F626}"/>
              </a:ext>
            </a:extLst>
          </p:cNvPr>
          <p:cNvSpPr/>
          <p:nvPr/>
        </p:nvSpPr>
        <p:spPr>
          <a:xfrm>
            <a:off x="6976699" y="224413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0EAA279E-E827-D6B7-ED8E-8305C9554C1F}"/>
              </a:ext>
            </a:extLst>
          </p:cNvPr>
          <p:cNvSpPr/>
          <p:nvPr/>
        </p:nvSpPr>
        <p:spPr>
          <a:xfrm>
            <a:off x="6976699" y="1982547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585F448F-C2E5-161F-1FA2-9A23F55F2B64}"/>
              </a:ext>
            </a:extLst>
          </p:cNvPr>
          <p:cNvSpPr/>
          <p:nvPr/>
        </p:nvSpPr>
        <p:spPr>
          <a:xfrm>
            <a:off x="6976699" y="2455484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3988D6FD-F119-7C13-D801-3A9020BCC7B7}"/>
              </a:ext>
            </a:extLst>
          </p:cNvPr>
          <p:cNvSpPr/>
          <p:nvPr/>
        </p:nvSpPr>
        <p:spPr>
          <a:xfrm>
            <a:off x="6976699" y="292917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DB5FD37-7156-5F3D-D7AE-2FA784BF625F}"/>
              </a:ext>
            </a:extLst>
          </p:cNvPr>
          <p:cNvSpPr/>
          <p:nvPr/>
        </p:nvSpPr>
        <p:spPr>
          <a:xfrm>
            <a:off x="6968437" y="3671730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4D66141-03D2-A367-1BB8-A7F397EB41C0}"/>
              </a:ext>
            </a:extLst>
          </p:cNvPr>
          <p:cNvSpPr/>
          <p:nvPr/>
        </p:nvSpPr>
        <p:spPr>
          <a:xfrm>
            <a:off x="6976697" y="3914134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6FAF97D3-39B3-5621-E9B4-986ACD361644}"/>
              </a:ext>
            </a:extLst>
          </p:cNvPr>
          <p:cNvSpPr/>
          <p:nvPr/>
        </p:nvSpPr>
        <p:spPr>
          <a:xfrm>
            <a:off x="6976697" y="4166467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379EE6E-E07F-64EC-3D16-6D5D4C77087E}"/>
              </a:ext>
            </a:extLst>
          </p:cNvPr>
          <p:cNvSpPr/>
          <p:nvPr/>
        </p:nvSpPr>
        <p:spPr>
          <a:xfrm>
            <a:off x="6970253" y="4904818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3F98ABA0-2520-85EB-07B8-A2B5E0489F90}"/>
              </a:ext>
            </a:extLst>
          </p:cNvPr>
          <p:cNvSpPr/>
          <p:nvPr/>
        </p:nvSpPr>
        <p:spPr>
          <a:xfrm>
            <a:off x="6976697" y="5397018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6DD3081E-C39F-5BB1-17A5-D8BB0777FEB2}"/>
              </a:ext>
            </a:extLst>
          </p:cNvPr>
          <p:cNvSpPr/>
          <p:nvPr/>
        </p:nvSpPr>
        <p:spPr>
          <a:xfrm>
            <a:off x="6976698" y="5622247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36F0DDE5-2AF5-CC4D-571D-D4BCEB4BF8AE}"/>
              </a:ext>
            </a:extLst>
          </p:cNvPr>
          <p:cNvSpPr/>
          <p:nvPr/>
        </p:nvSpPr>
        <p:spPr>
          <a:xfrm>
            <a:off x="6976698" y="6117775"/>
            <a:ext cx="237935" cy="14565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30852</TotalTime>
  <Words>2606</Words>
  <Application>Microsoft Office PowerPoint</Application>
  <PresentationFormat>Widescreen</PresentationFormat>
  <Paragraphs>256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Abadi</vt:lpstr>
      <vt:lpstr>Aptos</vt:lpstr>
      <vt:lpstr>Arial</vt:lpstr>
      <vt:lpstr>Calibri</vt:lpstr>
      <vt:lpstr>Calibri Light</vt:lpstr>
      <vt:lpstr>Open Sans</vt:lpstr>
      <vt:lpstr>Source Sans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Straub</dc:creator>
  <cp:lastModifiedBy>Kathy Gamboa</cp:lastModifiedBy>
  <cp:revision>174</cp:revision>
  <cp:lastPrinted>2025-02-21T18:52:24Z</cp:lastPrinted>
  <dcterms:created xsi:type="dcterms:W3CDTF">2022-09-09T17:40:31Z</dcterms:created>
  <dcterms:modified xsi:type="dcterms:W3CDTF">2025-03-04T14:57:09Z</dcterms:modified>
</cp:coreProperties>
</file>