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08" r:id="rId2"/>
    <p:sldMasterId id="2147483725" r:id="rId3"/>
  </p:sldMasterIdLst>
  <p:notesMasterIdLst>
    <p:notesMasterId r:id="rId24"/>
  </p:notesMasterIdLst>
  <p:handoutMasterIdLst>
    <p:handoutMasterId r:id="rId25"/>
  </p:handoutMasterIdLst>
  <p:sldIdLst>
    <p:sldId id="260" r:id="rId4"/>
    <p:sldId id="305" r:id="rId5"/>
    <p:sldId id="312" r:id="rId6"/>
    <p:sldId id="313" r:id="rId7"/>
    <p:sldId id="315" r:id="rId8"/>
    <p:sldId id="323" r:id="rId9"/>
    <p:sldId id="358" r:id="rId10"/>
    <p:sldId id="356" r:id="rId11"/>
    <p:sldId id="324" r:id="rId12"/>
    <p:sldId id="325" r:id="rId13"/>
    <p:sldId id="270" r:id="rId14"/>
    <p:sldId id="271" r:id="rId15"/>
    <p:sldId id="333" r:id="rId16"/>
    <p:sldId id="334" r:id="rId17"/>
    <p:sldId id="357" r:id="rId18"/>
    <p:sldId id="353" r:id="rId19"/>
    <p:sldId id="335" r:id="rId20"/>
    <p:sldId id="321" r:id="rId21"/>
    <p:sldId id="291" r:id="rId22"/>
    <p:sldId id="307" r:id="rId23"/>
  </p:sldIdLst>
  <p:sldSz cx="9144000" cy="6858000" type="screen4x3"/>
  <p:notesSz cx="9388475" cy="7102475"/>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388B1-0BDE-4EEE-B07B-F64CAED081FD}" v="4" dt="2022-11-15T22:50:13.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2" autoAdjust="0"/>
    <p:restoredTop sz="57143" autoAdjust="0"/>
  </p:normalViewPr>
  <p:slideViewPr>
    <p:cSldViewPr>
      <p:cViewPr varScale="1">
        <p:scale>
          <a:sx n="76" d="100"/>
          <a:sy n="76" d="100"/>
        </p:scale>
        <p:origin x="141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ysClr val="windowText" lastClr="000000"/>
                </a:solidFill>
                <a:latin typeface="+mn-lt"/>
                <a:ea typeface="+mn-ea"/>
                <a:cs typeface="+mn-cs"/>
              </a:defRPr>
            </a:pPr>
            <a:r>
              <a:rPr lang="en-GB" sz="2800"/>
              <a:t>Principles</a:t>
            </a:r>
          </a:p>
        </c:rich>
      </c:tx>
      <c:overlay val="0"/>
      <c:spPr>
        <a:noFill/>
        <a:ln>
          <a:noFill/>
        </a:ln>
        <a:effectLst/>
      </c:spPr>
      <c:txPr>
        <a:bodyPr rot="0" spcFirstLastPara="1" vertOverflow="ellipsis" vert="horz" wrap="square" anchor="ctr" anchorCtr="1"/>
        <a:lstStyle/>
        <a:p>
          <a:pPr>
            <a:defRPr sz="2800" b="0"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clustered"/>
        <c:varyColors val="0"/>
        <c:ser>
          <c:idx val="0"/>
          <c:order val="0"/>
          <c:tx>
            <c:strRef>
              <c:f>'[Global Research Study 2021.xlsx]Teaser_Principles'!$J$5</c:f>
              <c:strCache>
                <c:ptCount val="1"/>
                <c:pt idx="0">
                  <c:v>World</c:v>
                </c:pt>
              </c:strCache>
            </c:strRef>
          </c:tx>
          <c:spPr>
            <a:solidFill>
              <a:srgbClr val="59AB00"/>
            </a:solidFill>
            <a:ln>
              <a:noFill/>
            </a:ln>
            <a:effectLst/>
          </c:spPr>
          <c:invertIfNegative val="0"/>
          <c:dLbls>
            <c:spPr>
              <a:noFill/>
              <a:ln>
                <a:noFill/>
              </a:ln>
              <a:effectLst/>
            </c:spPr>
            <c:txPr>
              <a:bodyPr rot="0" spcFirstLastPara="1" vertOverflow="ellipsis" vert="horz" wrap="square" anchor="ctr" anchorCtr="1"/>
              <a:lstStyle/>
              <a:p>
                <a:pPr>
                  <a:defRPr sz="2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'[Global Research Study 2021.xlsx]Teaser_Principles'!$E$6:$G$14</c:f>
              <c:strCache>
                <c:ptCount val="9"/>
                <c:pt idx="0">
                  <c:v>Leadership involvement</c:v>
                </c:pt>
                <c:pt idx="1">
                  <c:v>Alignment</c:v>
                </c:pt>
                <c:pt idx="2">
                  <c:v>Focus on the customer</c:v>
                </c:pt>
                <c:pt idx="3">
                  <c:v>People involvement</c:v>
                </c:pt>
                <c:pt idx="4">
                  <c:v>Prevention based process management</c:v>
                </c:pt>
                <c:pt idx="5">
                  <c:v>Partnership development</c:v>
                </c:pt>
                <c:pt idx="6">
                  <c:v>Continuous improvement</c:v>
                </c:pt>
                <c:pt idx="7">
                  <c:v>Data based decision making</c:v>
                </c:pt>
                <c:pt idx="8">
                  <c:v>Societal commitment</c:v>
                </c:pt>
              </c:strCache>
            </c:strRef>
          </c:cat>
          <c:val>
            <c:numRef>
              <c:f>'[Global Research Study 2021.xlsx]Teaser_Principles'!$J$6:$J$14</c:f>
              <c:numCache>
                <c:formatCode>0.00</c:formatCode>
                <c:ptCount val="9"/>
                <c:pt idx="0">
                  <c:v>7.4418181818181814</c:v>
                </c:pt>
                <c:pt idx="1">
                  <c:v>6.9236363636363638</c:v>
                </c:pt>
                <c:pt idx="2">
                  <c:v>7.7254545454545456</c:v>
                </c:pt>
                <c:pt idx="3">
                  <c:v>6.7690909090909095</c:v>
                </c:pt>
                <c:pt idx="4">
                  <c:v>6.2472727272727271</c:v>
                </c:pt>
                <c:pt idx="5">
                  <c:v>6.7781818181818183</c:v>
                </c:pt>
                <c:pt idx="6">
                  <c:v>6.6418181818181816</c:v>
                </c:pt>
                <c:pt idx="7">
                  <c:v>6.2018181818181821</c:v>
                </c:pt>
                <c:pt idx="8">
                  <c:v>6.7236363636363636</c:v>
                </c:pt>
              </c:numCache>
            </c:numRef>
          </c:val>
          <c:extLst>
            <c:ext xmlns:c16="http://schemas.microsoft.com/office/drawing/2014/chart" uri="{C3380CC4-5D6E-409C-BE32-E72D297353CC}">
              <c16:uniqueId val="{00000000-4557-4EBF-83AB-AF460042BCB8}"/>
            </c:ext>
          </c:extLst>
        </c:ser>
        <c:dLbls>
          <c:showLegendKey val="0"/>
          <c:showVal val="0"/>
          <c:showCatName val="0"/>
          <c:showSerName val="0"/>
          <c:showPercent val="0"/>
          <c:showBubbleSize val="0"/>
        </c:dLbls>
        <c:gapWidth val="182"/>
        <c:axId val="717881336"/>
        <c:axId val="717886256"/>
      </c:barChart>
      <c:catAx>
        <c:axId val="717881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ysClr val="windowText" lastClr="000000"/>
                </a:solidFill>
                <a:latin typeface="+mn-lt"/>
                <a:ea typeface="+mn-ea"/>
                <a:cs typeface="+mn-cs"/>
              </a:defRPr>
            </a:pPr>
            <a:endParaRPr lang="en-US"/>
          </a:p>
        </c:txPr>
        <c:crossAx val="717886256"/>
        <c:crosses val="autoZero"/>
        <c:auto val="1"/>
        <c:lblAlgn val="ctr"/>
        <c:lblOffset val="100"/>
        <c:noMultiLvlLbl val="0"/>
      </c:catAx>
      <c:valAx>
        <c:axId val="717886256"/>
        <c:scaling>
          <c:orientation val="minMax"/>
          <c:max val="10"/>
        </c:scaling>
        <c:delete val="0"/>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2200" b="0" i="0" u="none" strike="noStrike" kern="1200" baseline="0">
                <a:solidFill>
                  <a:sysClr val="windowText" lastClr="000000"/>
                </a:solidFill>
                <a:latin typeface="+mn-lt"/>
                <a:ea typeface="+mn-ea"/>
                <a:cs typeface="+mn-cs"/>
              </a:defRPr>
            </a:pPr>
            <a:endParaRPr lang="en-US"/>
          </a:p>
        </c:txPr>
        <c:crossAx val="71788133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ysClr val="window" lastClr="FFFFFF"/>
    </a:solidFill>
    <a:ln w="12700" cap="flat" cmpd="sng" algn="ctr">
      <a:noFill/>
      <a:prstDash val="solid"/>
      <a:miter lim="800000"/>
    </a:ln>
    <a:effectLst/>
  </c:spPr>
  <c:txPr>
    <a:bodyPr/>
    <a:lstStyle/>
    <a:p>
      <a:pPr algn="ctr">
        <a:defRPr sz="2200">
          <a:solidFill>
            <a:sysClr val="windowText" lastClr="000000"/>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0719B-4F57-4EB0-A35D-74701FB0F272}" type="doc">
      <dgm:prSet loTypeId="urn:microsoft.com/office/officeart/2005/8/layout/gear1" loCatId="process" qsTypeId="urn:microsoft.com/office/officeart/2005/8/quickstyle/simple1" qsCatId="simple" csTypeId="urn:microsoft.com/office/officeart/2005/8/colors/accent1_2" csCatId="accent1" phldr="1"/>
      <dgm:spPr/>
    </dgm:pt>
    <dgm:pt modelId="{0A9666F8-A323-439C-957E-352AF00F2730}">
      <dgm:prSet phldrT="[Text]" custT="1"/>
      <dgm:spPr/>
      <dgm:t>
        <a:bodyPr/>
        <a:lstStyle/>
        <a:p>
          <a:r>
            <a:rPr lang="en-CA" sz="1400" dirty="0"/>
            <a:t>Touch Points</a:t>
          </a:r>
        </a:p>
      </dgm:t>
    </dgm:pt>
    <dgm:pt modelId="{CDDBAAE0-D56E-415B-8084-3D75B14299D5}" type="parTrans" cxnId="{12E04FBF-C8F5-43AA-8851-1077C57C6AC3}">
      <dgm:prSet/>
      <dgm:spPr/>
      <dgm:t>
        <a:bodyPr/>
        <a:lstStyle/>
        <a:p>
          <a:endParaRPr lang="en-CA"/>
        </a:p>
      </dgm:t>
    </dgm:pt>
    <dgm:pt modelId="{A25BC28F-BB8F-4392-BCC4-12A11ABA2B1E}" type="sibTrans" cxnId="{12E04FBF-C8F5-43AA-8851-1077C57C6AC3}">
      <dgm:prSet/>
      <dgm:spPr/>
      <dgm:t>
        <a:bodyPr/>
        <a:lstStyle/>
        <a:p>
          <a:endParaRPr lang="en-CA"/>
        </a:p>
      </dgm:t>
    </dgm:pt>
    <dgm:pt modelId="{337F09E4-BD7B-44CA-93E2-4CA72C77EBCB}">
      <dgm:prSet phldrT="[Text]" custT="1"/>
      <dgm:spPr/>
      <dgm:t>
        <a:bodyPr/>
        <a:lstStyle/>
        <a:p>
          <a:r>
            <a:rPr lang="en-CA" sz="1400" dirty="0"/>
            <a:t>Best Management Practices</a:t>
          </a:r>
        </a:p>
      </dgm:t>
    </dgm:pt>
    <dgm:pt modelId="{5137BF67-A71F-4900-A2FC-8181C756E2C2}" type="parTrans" cxnId="{6A8BCD8D-3A2A-4D60-936E-9229F8CC9B99}">
      <dgm:prSet/>
      <dgm:spPr/>
      <dgm:t>
        <a:bodyPr/>
        <a:lstStyle/>
        <a:p>
          <a:endParaRPr lang="en-CA"/>
        </a:p>
      </dgm:t>
    </dgm:pt>
    <dgm:pt modelId="{80FCD220-B77A-42A8-B646-05F501A98D9A}" type="sibTrans" cxnId="{6A8BCD8D-3A2A-4D60-936E-9229F8CC9B99}">
      <dgm:prSet/>
      <dgm:spPr/>
      <dgm:t>
        <a:bodyPr/>
        <a:lstStyle/>
        <a:p>
          <a:endParaRPr lang="en-CA"/>
        </a:p>
      </dgm:t>
    </dgm:pt>
    <dgm:pt modelId="{357698DD-4C4C-4D5E-8029-3932478D0C51}">
      <dgm:prSet phldrT="[Text]" custT="1"/>
      <dgm:spPr/>
      <dgm:t>
        <a:bodyPr/>
        <a:lstStyle/>
        <a:p>
          <a:r>
            <a:rPr lang="en-CA" sz="1400" dirty="0"/>
            <a:t>Principles</a:t>
          </a:r>
        </a:p>
      </dgm:t>
    </dgm:pt>
    <dgm:pt modelId="{454277B4-A4F1-46F9-8EE1-2F125C999119}" type="parTrans" cxnId="{4C59DC91-28E9-4A93-B06E-A3916B082D99}">
      <dgm:prSet/>
      <dgm:spPr/>
      <dgm:t>
        <a:bodyPr/>
        <a:lstStyle/>
        <a:p>
          <a:endParaRPr lang="en-CA"/>
        </a:p>
      </dgm:t>
    </dgm:pt>
    <dgm:pt modelId="{8BF8E085-125E-41A6-AE5E-C8A4B1A47465}" type="sibTrans" cxnId="{4C59DC91-28E9-4A93-B06E-A3916B082D99}">
      <dgm:prSet/>
      <dgm:spPr/>
      <dgm:t>
        <a:bodyPr/>
        <a:lstStyle/>
        <a:p>
          <a:endParaRPr lang="en-CA"/>
        </a:p>
      </dgm:t>
    </dgm:pt>
    <dgm:pt modelId="{6FE9F425-0332-4CEE-9D91-223D283CFD2F}" type="pres">
      <dgm:prSet presAssocID="{D270719B-4F57-4EB0-A35D-74701FB0F272}" presName="composite" presStyleCnt="0">
        <dgm:presLayoutVars>
          <dgm:chMax val="3"/>
          <dgm:animLvl val="lvl"/>
          <dgm:resizeHandles val="exact"/>
        </dgm:presLayoutVars>
      </dgm:prSet>
      <dgm:spPr/>
    </dgm:pt>
    <dgm:pt modelId="{8BBDB7D0-4EAC-41F3-BA40-BD1E599C7676}" type="pres">
      <dgm:prSet presAssocID="{0A9666F8-A323-439C-957E-352AF00F2730}" presName="gear1" presStyleLbl="node1" presStyleIdx="0" presStyleCnt="3">
        <dgm:presLayoutVars>
          <dgm:chMax val="1"/>
          <dgm:bulletEnabled val="1"/>
        </dgm:presLayoutVars>
      </dgm:prSet>
      <dgm:spPr/>
    </dgm:pt>
    <dgm:pt modelId="{18DDC827-7CE7-4E5A-9E71-CCDD580B0D6A}" type="pres">
      <dgm:prSet presAssocID="{0A9666F8-A323-439C-957E-352AF00F2730}" presName="gear1srcNode" presStyleLbl="node1" presStyleIdx="0" presStyleCnt="3"/>
      <dgm:spPr/>
    </dgm:pt>
    <dgm:pt modelId="{4A9F1AD2-7A00-4047-8DAD-76520B150524}" type="pres">
      <dgm:prSet presAssocID="{0A9666F8-A323-439C-957E-352AF00F2730}" presName="gear1dstNode" presStyleLbl="node1" presStyleIdx="0" presStyleCnt="3"/>
      <dgm:spPr/>
    </dgm:pt>
    <dgm:pt modelId="{15AF1DDD-4AC6-4D08-AE95-31B046CB4718}" type="pres">
      <dgm:prSet presAssocID="{337F09E4-BD7B-44CA-93E2-4CA72C77EBCB}" presName="gear2" presStyleLbl="node1" presStyleIdx="1" presStyleCnt="3" custScaleX="116777">
        <dgm:presLayoutVars>
          <dgm:chMax val="1"/>
          <dgm:bulletEnabled val="1"/>
        </dgm:presLayoutVars>
      </dgm:prSet>
      <dgm:spPr/>
    </dgm:pt>
    <dgm:pt modelId="{E9CE297D-67FC-4FA1-B6E6-7AB84D63FCE9}" type="pres">
      <dgm:prSet presAssocID="{337F09E4-BD7B-44CA-93E2-4CA72C77EBCB}" presName="gear2srcNode" presStyleLbl="node1" presStyleIdx="1" presStyleCnt="3"/>
      <dgm:spPr/>
    </dgm:pt>
    <dgm:pt modelId="{5AFC467C-6FBF-4CE4-B73A-88BF7511511D}" type="pres">
      <dgm:prSet presAssocID="{337F09E4-BD7B-44CA-93E2-4CA72C77EBCB}" presName="gear2dstNode" presStyleLbl="node1" presStyleIdx="1" presStyleCnt="3"/>
      <dgm:spPr/>
    </dgm:pt>
    <dgm:pt modelId="{FF3CEDD7-0E3D-4E96-A877-1141DB980F61}" type="pres">
      <dgm:prSet presAssocID="{357698DD-4C4C-4D5E-8029-3932478D0C51}" presName="gear3" presStyleLbl="node1" presStyleIdx="2" presStyleCnt="3" custScaleX="106773"/>
      <dgm:spPr/>
    </dgm:pt>
    <dgm:pt modelId="{AD044145-A1A4-4129-977B-19689DE5615E}" type="pres">
      <dgm:prSet presAssocID="{357698DD-4C4C-4D5E-8029-3932478D0C51}" presName="gear3tx" presStyleLbl="node1" presStyleIdx="2" presStyleCnt="3">
        <dgm:presLayoutVars>
          <dgm:chMax val="1"/>
          <dgm:bulletEnabled val="1"/>
        </dgm:presLayoutVars>
      </dgm:prSet>
      <dgm:spPr/>
    </dgm:pt>
    <dgm:pt modelId="{686ACAC1-F181-464A-A145-B3AFC6700679}" type="pres">
      <dgm:prSet presAssocID="{357698DD-4C4C-4D5E-8029-3932478D0C51}" presName="gear3srcNode" presStyleLbl="node1" presStyleIdx="2" presStyleCnt="3"/>
      <dgm:spPr/>
    </dgm:pt>
    <dgm:pt modelId="{F8CE3DBE-9041-492D-B57C-8819028A37A7}" type="pres">
      <dgm:prSet presAssocID="{357698DD-4C4C-4D5E-8029-3932478D0C51}" presName="gear3dstNode" presStyleLbl="node1" presStyleIdx="2" presStyleCnt="3"/>
      <dgm:spPr/>
    </dgm:pt>
    <dgm:pt modelId="{84523012-D907-4933-8D67-720DE5584499}" type="pres">
      <dgm:prSet presAssocID="{A25BC28F-BB8F-4392-BCC4-12A11ABA2B1E}" presName="connector1" presStyleLbl="sibTrans2D1" presStyleIdx="0" presStyleCnt="3"/>
      <dgm:spPr/>
    </dgm:pt>
    <dgm:pt modelId="{42AF1D60-C9D0-42E6-B66C-D53E8F05E216}" type="pres">
      <dgm:prSet presAssocID="{80FCD220-B77A-42A8-B646-05F501A98D9A}" presName="connector2" presStyleLbl="sibTrans2D1" presStyleIdx="1" presStyleCnt="3"/>
      <dgm:spPr/>
    </dgm:pt>
    <dgm:pt modelId="{05AF1F20-5EBC-4285-BAC7-09EE0B3C5945}" type="pres">
      <dgm:prSet presAssocID="{8BF8E085-125E-41A6-AE5E-C8A4B1A47465}" presName="connector3" presStyleLbl="sibTrans2D1" presStyleIdx="2" presStyleCnt="3"/>
      <dgm:spPr/>
    </dgm:pt>
  </dgm:ptLst>
  <dgm:cxnLst>
    <dgm:cxn modelId="{D38DC100-74BC-40C1-9A3D-8876F9A1C3B6}" type="presOf" srcId="{8BF8E085-125E-41A6-AE5E-C8A4B1A47465}" destId="{05AF1F20-5EBC-4285-BAC7-09EE0B3C5945}" srcOrd="0" destOrd="0" presId="urn:microsoft.com/office/officeart/2005/8/layout/gear1"/>
    <dgm:cxn modelId="{012F7615-D9A6-4C7B-B3B4-13C29B5A2529}" type="presOf" srcId="{337F09E4-BD7B-44CA-93E2-4CA72C77EBCB}" destId="{5AFC467C-6FBF-4CE4-B73A-88BF7511511D}" srcOrd="2" destOrd="0" presId="urn:microsoft.com/office/officeart/2005/8/layout/gear1"/>
    <dgm:cxn modelId="{B7D24520-DAE2-4B5D-B066-1B034B44D947}" type="presOf" srcId="{357698DD-4C4C-4D5E-8029-3932478D0C51}" destId="{AD044145-A1A4-4129-977B-19689DE5615E}" srcOrd="1" destOrd="0" presId="urn:microsoft.com/office/officeart/2005/8/layout/gear1"/>
    <dgm:cxn modelId="{3872D52E-8B8C-40B0-BD4A-39E4B4E20B19}" type="presOf" srcId="{0A9666F8-A323-439C-957E-352AF00F2730}" destId="{8BBDB7D0-4EAC-41F3-BA40-BD1E599C7676}" srcOrd="0" destOrd="0" presId="urn:microsoft.com/office/officeart/2005/8/layout/gear1"/>
    <dgm:cxn modelId="{A875333E-859A-4C2A-BA03-B9F127C88C9E}" type="presOf" srcId="{337F09E4-BD7B-44CA-93E2-4CA72C77EBCB}" destId="{15AF1DDD-4AC6-4D08-AE95-31B046CB4718}" srcOrd="0" destOrd="0" presId="urn:microsoft.com/office/officeart/2005/8/layout/gear1"/>
    <dgm:cxn modelId="{C3B6B862-3F9D-4F28-9888-1B9A65B299EA}" type="presOf" srcId="{80FCD220-B77A-42A8-B646-05F501A98D9A}" destId="{42AF1D60-C9D0-42E6-B66C-D53E8F05E216}" srcOrd="0" destOrd="0" presId="urn:microsoft.com/office/officeart/2005/8/layout/gear1"/>
    <dgm:cxn modelId="{E9AA626A-257A-44F4-B655-09FD32665CE1}" type="presOf" srcId="{337F09E4-BD7B-44CA-93E2-4CA72C77EBCB}" destId="{E9CE297D-67FC-4FA1-B6E6-7AB84D63FCE9}" srcOrd="1" destOrd="0" presId="urn:microsoft.com/office/officeart/2005/8/layout/gear1"/>
    <dgm:cxn modelId="{845DF450-1EF3-4FF2-A978-E6888F0B4D86}" type="presOf" srcId="{357698DD-4C4C-4D5E-8029-3932478D0C51}" destId="{F8CE3DBE-9041-492D-B57C-8819028A37A7}" srcOrd="3" destOrd="0" presId="urn:microsoft.com/office/officeart/2005/8/layout/gear1"/>
    <dgm:cxn modelId="{FF5C9178-005C-4ABD-8891-399D996D95C3}" type="presOf" srcId="{357698DD-4C4C-4D5E-8029-3932478D0C51}" destId="{686ACAC1-F181-464A-A145-B3AFC6700679}" srcOrd="2" destOrd="0" presId="urn:microsoft.com/office/officeart/2005/8/layout/gear1"/>
    <dgm:cxn modelId="{59A3675A-5DCD-4301-8422-D58F3584B62D}" type="presOf" srcId="{0A9666F8-A323-439C-957E-352AF00F2730}" destId="{4A9F1AD2-7A00-4047-8DAD-76520B150524}" srcOrd="2" destOrd="0" presId="urn:microsoft.com/office/officeart/2005/8/layout/gear1"/>
    <dgm:cxn modelId="{0EF4FC7C-31A6-43B9-B5DD-AEBE48C7444E}" type="presOf" srcId="{A25BC28F-BB8F-4392-BCC4-12A11ABA2B1E}" destId="{84523012-D907-4933-8D67-720DE5584499}" srcOrd="0" destOrd="0" presId="urn:microsoft.com/office/officeart/2005/8/layout/gear1"/>
    <dgm:cxn modelId="{6A8BCD8D-3A2A-4D60-936E-9229F8CC9B99}" srcId="{D270719B-4F57-4EB0-A35D-74701FB0F272}" destId="{337F09E4-BD7B-44CA-93E2-4CA72C77EBCB}" srcOrd="1" destOrd="0" parTransId="{5137BF67-A71F-4900-A2FC-8181C756E2C2}" sibTransId="{80FCD220-B77A-42A8-B646-05F501A98D9A}"/>
    <dgm:cxn modelId="{4C59DC91-28E9-4A93-B06E-A3916B082D99}" srcId="{D270719B-4F57-4EB0-A35D-74701FB0F272}" destId="{357698DD-4C4C-4D5E-8029-3932478D0C51}" srcOrd="2" destOrd="0" parTransId="{454277B4-A4F1-46F9-8EE1-2F125C999119}" sibTransId="{8BF8E085-125E-41A6-AE5E-C8A4B1A47465}"/>
    <dgm:cxn modelId="{12E04FBF-C8F5-43AA-8851-1077C57C6AC3}" srcId="{D270719B-4F57-4EB0-A35D-74701FB0F272}" destId="{0A9666F8-A323-439C-957E-352AF00F2730}" srcOrd="0" destOrd="0" parTransId="{CDDBAAE0-D56E-415B-8084-3D75B14299D5}" sibTransId="{A25BC28F-BB8F-4392-BCC4-12A11ABA2B1E}"/>
    <dgm:cxn modelId="{82BC94D1-63D4-4CB7-8C12-0AB157416D89}" type="presOf" srcId="{357698DD-4C4C-4D5E-8029-3932478D0C51}" destId="{FF3CEDD7-0E3D-4E96-A877-1141DB980F61}" srcOrd="0" destOrd="0" presId="urn:microsoft.com/office/officeart/2005/8/layout/gear1"/>
    <dgm:cxn modelId="{9552F4F3-70D0-4B69-A1B9-E10C5AF70C66}" type="presOf" srcId="{D270719B-4F57-4EB0-A35D-74701FB0F272}" destId="{6FE9F425-0332-4CEE-9D91-223D283CFD2F}" srcOrd="0" destOrd="0" presId="urn:microsoft.com/office/officeart/2005/8/layout/gear1"/>
    <dgm:cxn modelId="{3066B5F6-6068-4956-8D6D-F83B4C66F864}" type="presOf" srcId="{0A9666F8-A323-439C-957E-352AF00F2730}" destId="{18DDC827-7CE7-4E5A-9E71-CCDD580B0D6A}" srcOrd="1" destOrd="0" presId="urn:microsoft.com/office/officeart/2005/8/layout/gear1"/>
    <dgm:cxn modelId="{C89E5149-54BE-413A-8308-F04D03969D83}" type="presParOf" srcId="{6FE9F425-0332-4CEE-9D91-223D283CFD2F}" destId="{8BBDB7D0-4EAC-41F3-BA40-BD1E599C7676}" srcOrd="0" destOrd="0" presId="urn:microsoft.com/office/officeart/2005/8/layout/gear1"/>
    <dgm:cxn modelId="{94122295-08A5-4225-B345-861AF42E49A6}" type="presParOf" srcId="{6FE9F425-0332-4CEE-9D91-223D283CFD2F}" destId="{18DDC827-7CE7-4E5A-9E71-CCDD580B0D6A}" srcOrd="1" destOrd="0" presId="urn:microsoft.com/office/officeart/2005/8/layout/gear1"/>
    <dgm:cxn modelId="{236532D7-818A-4B7D-B683-E0F843ED34C6}" type="presParOf" srcId="{6FE9F425-0332-4CEE-9D91-223D283CFD2F}" destId="{4A9F1AD2-7A00-4047-8DAD-76520B150524}" srcOrd="2" destOrd="0" presId="urn:microsoft.com/office/officeart/2005/8/layout/gear1"/>
    <dgm:cxn modelId="{6C8C2C08-A95B-4BC6-A70B-7C82D81BD1D7}" type="presParOf" srcId="{6FE9F425-0332-4CEE-9D91-223D283CFD2F}" destId="{15AF1DDD-4AC6-4D08-AE95-31B046CB4718}" srcOrd="3" destOrd="0" presId="urn:microsoft.com/office/officeart/2005/8/layout/gear1"/>
    <dgm:cxn modelId="{75102EDA-BECD-49D8-ABE0-1E06F64A412F}" type="presParOf" srcId="{6FE9F425-0332-4CEE-9D91-223D283CFD2F}" destId="{E9CE297D-67FC-4FA1-B6E6-7AB84D63FCE9}" srcOrd="4" destOrd="0" presId="urn:microsoft.com/office/officeart/2005/8/layout/gear1"/>
    <dgm:cxn modelId="{C5267033-46EA-4C5D-9E84-EE3FEA5DA812}" type="presParOf" srcId="{6FE9F425-0332-4CEE-9D91-223D283CFD2F}" destId="{5AFC467C-6FBF-4CE4-B73A-88BF7511511D}" srcOrd="5" destOrd="0" presId="urn:microsoft.com/office/officeart/2005/8/layout/gear1"/>
    <dgm:cxn modelId="{4A548C3A-7F7C-4B30-BBF6-A0E4E74D9014}" type="presParOf" srcId="{6FE9F425-0332-4CEE-9D91-223D283CFD2F}" destId="{FF3CEDD7-0E3D-4E96-A877-1141DB980F61}" srcOrd="6" destOrd="0" presId="urn:microsoft.com/office/officeart/2005/8/layout/gear1"/>
    <dgm:cxn modelId="{A6BEC2AF-9304-4E43-A028-F2AF2B889B66}" type="presParOf" srcId="{6FE9F425-0332-4CEE-9D91-223D283CFD2F}" destId="{AD044145-A1A4-4129-977B-19689DE5615E}" srcOrd="7" destOrd="0" presId="urn:microsoft.com/office/officeart/2005/8/layout/gear1"/>
    <dgm:cxn modelId="{D0E018EB-73C2-4F22-AD49-CEC3C42A5F37}" type="presParOf" srcId="{6FE9F425-0332-4CEE-9D91-223D283CFD2F}" destId="{686ACAC1-F181-464A-A145-B3AFC6700679}" srcOrd="8" destOrd="0" presId="urn:microsoft.com/office/officeart/2005/8/layout/gear1"/>
    <dgm:cxn modelId="{166DC466-3136-4B9F-ABD6-8E79065E22A3}" type="presParOf" srcId="{6FE9F425-0332-4CEE-9D91-223D283CFD2F}" destId="{F8CE3DBE-9041-492D-B57C-8819028A37A7}" srcOrd="9" destOrd="0" presId="urn:microsoft.com/office/officeart/2005/8/layout/gear1"/>
    <dgm:cxn modelId="{6F69C505-8743-49B1-9B81-3F467A6A8F4F}" type="presParOf" srcId="{6FE9F425-0332-4CEE-9D91-223D283CFD2F}" destId="{84523012-D907-4933-8D67-720DE5584499}" srcOrd="10" destOrd="0" presId="urn:microsoft.com/office/officeart/2005/8/layout/gear1"/>
    <dgm:cxn modelId="{8D9A8435-8ACA-42B6-B800-5B106A9C2EA8}" type="presParOf" srcId="{6FE9F425-0332-4CEE-9D91-223D283CFD2F}" destId="{42AF1D60-C9D0-42E6-B66C-D53E8F05E216}" srcOrd="11" destOrd="0" presId="urn:microsoft.com/office/officeart/2005/8/layout/gear1"/>
    <dgm:cxn modelId="{0A859EE0-2E2F-46B0-BA4C-B85D486DA5BF}" type="presParOf" srcId="{6FE9F425-0332-4CEE-9D91-223D283CFD2F}" destId="{05AF1F20-5EBC-4285-BAC7-09EE0B3C5945}"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B7D0-4EAC-41F3-BA40-BD1E599C7676}">
      <dsp:nvSpPr>
        <dsp:cNvPr id="0" name=""/>
        <dsp:cNvSpPr/>
      </dsp:nvSpPr>
      <dsp:spPr>
        <a:xfrm>
          <a:off x="3293109" y="2251709"/>
          <a:ext cx="2752090" cy="275209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Touch Points</a:t>
          </a:r>
        </a:p>
      </dsp:txBody>
      <dsp:txXfrm>
        <a:off x="3846402" y="2896373"/>
        <a:ext cx="1645504" cy="1414631"/>
      </dsp:txXfrm>
    </dsp:sp>
    <dsp:sp modelId="{15AF1DDD-4AC6-4D08-AE95-31B046CB4718}">
      <dsp:nvSpPr>
        <dsp:cNvPr id="0" name=""/>
        <dsp:cNvSpPr/>
      </dsp:nvSpPr>
      <dsp:spPr>
        <a:xfrm>
          <a:off x="1523996" y="1601216"/>
          <a:ext cx="2337315" cy="200152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Best Management Practices</a:t>
          </a:r>
        </a:p>
      </dsp:txBody>
      <dsp:txXfrm>
        <a:off x="2076696" y="2108150"/>
        <a:ext cx="1231915" cy="987652"/>
      </dsp:txXfrm>
    </dsp:sp>
    <dsp:sp modelId="{FF3CEDD7-0E3D-4E96-A877-1141DB980F61}">
      <dsp:nvSpPr>
        <dsp:cNvPr id="0" name=""/>
        <dsp:cNvSpPr/>
      </dsp:nvSpPr>
      <dsp:spPr>
        <a:xfrm rot="20700000">
          <a:off x="2722228" y="244679"/>
          <a:ext cx="2142522" cy="191246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kern="1200" dirty="0"/>
            <a:t>Principles</a:t>
          </a:r>
        </a:p>
      </dsp:txBody>
      <dsp:txXfrm rot="-20700000">
        <a:off x="3205792" y="650494"/>
        <a:ext cx="1175395" cy="1100836"/>
      </dsp:txXfrm>
    </dsp:sp>
    <dsp:sp modelId="{84523012-D907-4933-8D67-720DE5584499}">
      <dsp:nvSpPr>
        <dsp:cNvPr id="0" name=""/>
        <dsp:cNvSpPr/>
      </dsp:nvSpPr>
      <dsp:spPr>
        <a:xfrm>
          <a:off x="3090481" y="1831293"/>
          <a:ext cx="3522675" cy="3522675"/>
        </a:xfrm>
        <a:prstGeom prst="circularArrow">
          <a:avLst>
            <a:gd name="adj1" fmla="val 4688"/>
            <a:gd name="adj2" fmla="val 299029"/>
            <a:gd name="adj3" fmla="val 2532609"/>
            <a:gd name="adj4" fmla="val 1582629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AF1D60-C9D0-42E6-B66C-D53E8F05E216}">
      <dsp:nvSpPr>
        <dsp:cNvPr id="0" name=""/>
        <dsp:cNvSpPr/>
      </dsp:nvSpPr>
      <dsp:spPr>
        <a:xfrm>
          <a:off x="1337428" y="1154881"/>
          <a:ext cx="2559443" cy="255944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AF1F20-5EBC-4285-BAC7-09EE0B3C5945}">
      <dsp:nvSpPr>
        <dsp:cNvPr id="0" name=""/>
        <dsp:cNvSpPr/>
      </dsp:nvSpPr>
      <dsp:spPr>
        <a:xfrm>
          <a:off x="2359331" y="-212653"/>
          <a:ext cx="2759595" cy="27595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5317963" y="0"/>
            <a:ext cx="4068339" cy="355124"/>
          </a:xfrm>
          <a:prstGeom prst="rect">
            <a:avLst/>
          </a:prstGeom>
        </p:spPr>
        <p:txBody>
          <a:bodyPr vert="horz" lIns="91440" tIns="45720" rIns="91440" bIns="45720" rtlCol="0"/>
          <a:lstStyle>
            <a:lvl1pPr algn="r">
              <a:defRPr sz="1200"/>
            </a:lvl1pPr>
          </a:lstStyle>
          <a:p>
            <a:fld id="{2E2D9E31-1A8A-4B05-A3C8-8BD219B0C87B}" type="datetimeFigureOut">
              <a:rPr lang="en-CA" smtClean="0"/>
              <a:t>2022-11-30</a:t>
            </a:fld>
            <a:endParaRPr lang="en-CA" dirty="0"/>
          </a:p>
        </p:txBody>
      </p:sp>
      <p:sp>
        <p:nvSpPr>
          <p:cNvPr id="4" name="Footer Placeholder 3"/>
          <p:cNvSpPr>
            <a:spLocks noGrp="1"/>
          </p:cNvSpPr>
          <p:nvPr>
            <p:ph type="ftr" sz="quarter" idx="2"/>
          </p:nvPr>
        </p:nvSpPr>
        <p:spPr>
          <a:xfrm>
            <a:off x="0" y="6746119"/>
            <a:ext cx="4068339" cy="35512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5317963" y="6746119"/>
            <a:ext cx="4068339" cy="355124"/>
          </a:xfrm>
          <a:prstGeom prst="rect">
            <a:avLst/>
          </a:prstGeom>
        </p:spPr>
        <p:txBody>
          <a:bodyPr vert="horz" lIns="91440" tIns="45720" rIns="91440" bIns="45720" rtlCol="0" anchor="b"/>
          <a:lstStyle>
            <a:lvl1pPr algn="r">
              <a:defRPr sz="1200"/>
            </a:lvl1pPr>
          </a:lstStyle>
          <a:p>
            <a:fld id="{3588DA6A-DA16-420C-B9FE-82274B44D4D6}" type="slidenum">
              <a:rPr lang="en-CA" smtClean="0"/>
              <a:t>‹#›</a:t>
            </a:fld>
            <a:endParaRPr lang="en-CA" dirty="0"/>
          </a:p>
        </p:txBody>
      </p:sp>
    </p:spTree>
    <p:extLst>
      <p:ext uri="{BB962C8B-B14F-4D97-AF65-F5344CB8AC3E}">
        <p14:creationId xmlns:p14="http://schemas.microsoft.com/office/powerpoint/2010/main" val="3598904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317963" y="1"/>
            <a:ext cx="4068339" cy="356357"/>
          </a:xfrm>
          <a:prstGeom prst="rect">
            <a:avLst/>
          </a:prstGeom>
        </p:spPr>
        <p:txBody>
          <a:bodyPr vert="horz" lIns="91440" tIns="45720" rIns="91440" bIns="45720" rtlCol="0"/>
          <a:lstStyle>
            <a:lvl1pPr algn="r">
              <a:defRPr sz="1200"/>
            </a:lvl1pPr>
          </a:lstStyle>
          <a:p>
            <a:fld id="{708166A5-541F-4BA8-BCF4-E909444445AA}" type="datetimeFigureOut">
              <a:rPr lang="en-US" smtClean="0"/>
              <a:t>11/30/2022</a:t>
            </a:fld>
            <a:endParaRPr lang="en-US" dirty="0"/>
          </a:p>
        </p:txBody>
      </p:sp>
      <p:sp>
        <p:nvSpPr>
          <p:cNvPr id="4" name="Slide Image Placeholder 3"/>
          <p:cNvSpPr>
            <a:spLocks noGrp="1" noRot="1" noChangeAspect="1"/>
          </p:cNvSpPr>
          <p:nvPr>
            <p:ph type="sldImg" idx="2"/>
          </p:nvPr>
        </p:nvSpPr>
        <p:spPr>
          <a:xfrm>
            <a:off x="3097213" y="887413"/>
            <a:ext cx="3194050" cy="2397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1440" tIns="45720" rIns="91440" bIns="45720" rtlCol="0" anchor="b"/>
          <a:lstStyle>
            <a:lvl1pPr algn="r">
              <a:defRPr sz="1200"/>
            </a:lvl1pPr>
          </a:lstStyle>
          <a:p>
            <a:fld id="{80D9AB19-D23B-4265-8153-32DA31A5A584}" type="slidenum">
              <a:rPr lang="en-US" smtClean="0"/>
              <a:t>‹#›</a:t>
            </a:fld>
            <a:endParaRPr lang="en-US" dirty="0"/>
          </a:p>
        </p:txBody>
      </p:sp>
    </p:spTree>
    <p:extLst>
      <p:ext uri="{BB962C8B-B14F-4D97-AF65-F5344CB8AC3E}">
        <p14:creationId xmlns:p14="http://schemas.microsoft.com/office/powerpoint/2010/main" val="318098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3965C-A05D-4656-BF10-2397BA4ED51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296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2938463" y="527050"/>
            <a:ext cx="3522662" cy="2643188"/>
          </a:xfrm>
          <a:ln/>
        </p:spPr>
      </p:sp>
      <p:sp>
        <p:nvSpPr>
          <p:cNvPr id="126979" name="Rectangle 3"/>
          <p:cNvSpPr>
            <a:spLocks noGrp="1" noChangeArrowheads="1"/>
          </p:cNvSpPr>
          <p:nvPr>
            <p:ph type="body" idx="1"/>
          </p:nvPr>
        </p:nvSpPr>
        <p:spPr>
          <a:xfrm>
            <a:off x="1226140" y="3404472"/>
            <a:ext cx="6942507" cy="316628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defRPr/>
            </a:pPr>
            <a:r>
              <a:rPr lang="en-CA" sz="1100" b="1" dirty="0"/>
              <a:t>Use a simple and straightforward method so that everyone in the organization can participate</a:t>
            </a:r>
          </a:p>
          <a:p>
            <a:pPr marL="0" indent="0" eaLnBrk="1" hangingPunct="1">
              <a:lnSpc>
                <a:spcPct val="90000"/>
              </a:lnSpc>
              <a:buFont typeface="Arial" pitchFamily="34" charset="0"/>
              <a:buNone/>
              <a:defRPr/>
            </a:pPr>
            <a:r>
              <a:rPr lang="en-CA" sz="1100" dirty="0"/>
              <a:t>Explain to employees that the principles describe the way people work together, do business with others, and appear to the marketplace - the culture</a:t>
            </a:r>
          </a:p>
          <a:p>
            <a:pPr eaLnBrk="1" hangingPunct="1">
              <a:lnSpc>
                <a:spcPct val="90000"/>
              </a:lnSpc>
              <a:buFont typeface="Arial" pitchFamily="34" charset="0"/>
              <a:buNone/>
              <a:defRPr/>
            </a:pPr>
            <a:r>
              <a:rPr lang="en-CA" sz="1100" dirty="0"/>
              <a:t>Ask them to use a subjective scale that reflects extent to which the principles describe the  organizational culture:</a:t>
            </a:r>
          </a:p>
          <a:p>
            <a:pPr marL="342900" indent="-342900" eaLnBrk="1" hangingPunct="1">
              <a:lnSpc>
                <a:spcPct val="90000"/>
              </a:lnSpc>
              <a:buFont typeface="Arial" pitchFamily="34" charset="0"/>
              <a:buChar char="•"/>
              <a:defRPr/>
            </a:pPr>
            <a:r>
              <a:rPr lang="en-CA" sz="1100" dirty="0"/>
              <a:t>Low, 0%-20%</a:t>
            </a:r>
          </a:p>
          <a:p>
            <a:pPr marL="342900" indent="-342900" eaLnBrk="1" hangingPunct="1">
              <a:lnSpc>
                <a:spcPct val="90000"/>
              </a:lnSpc>
              <a:buFont typeface="Arial" pitchFamily="34" charset="0"/>
              <a:buChar char="•"/>
              <a:defRPr/>
            </a:pPr>
            <a:r>
              <a:rPr lang="en-CA" sz="1100" dirty="0"/>
              <a:t>Low-Medium, 21%-40%</a:t>
            </a:r>
          </a:p>
          <a:p>
            <a:pPr marL="342900" indent="-342900" eaLnBrk="1" hangingPunct="1">
              <a:buClr>
                <a:schemeClr val="tx2"/>
              </a:buClr>
              <a:buFont typeface="Arial" pitchFamily="34" charset="0"/>
              <a:buChar char="•"/>
              <a:defRPr/>
            </a:pPr>
            <a:r>
              <a:rPr lang="en-CA" sz="1100" dirty="0"/>
              <a:t>Medium, 41%-60%</a:t>
            </a:r>
          </a:p>
          <a:p>
            <a:pPr marL="342900" indent="-342900" eaLnBrk="1" hangingPunct="1">
              <a:buClr>
                <a:schemeClr val="tx2"/>
              </a:buClr>
              <a:buFont typeface="Arial" pitchFamily="34" charset="0"/>
              <a:buChar char="•"/>
              <a:defRPr/>
            </a:pPr>
            <a:r>
              <a:rPr lang="en-CA" sz="1100" dirty="0"/>
              <a:t>Medium-High, 61%-80%</a:t>
            </a:r>
          </a:p>
          <a:p>
            <a:pPr marL="342900" indent="-342900" eaLnBrk="1" hangingPunct="1">
              <a:buClr>
                <a:schemeClr val="tx2"/>
              </a:buClr>
              <a:buFont typeface="Arial" pitchFamily="34" charset="0"/>
              <a:buChar char="•"/>
              <a:defRPr/>
            </a:pPr>
            <a:r>
              <a:rPr lang="en-CA" sz="1100" dirty="0"/>
              <a:t>High – 81%-100%</a:t>
            </a:r>
          </a:p>
          <a:p>
            <a:pPr marL="0" indent="0" eaLnBrk="1" hangingPunct="1">
              <a:lnSpc>
                <a:spcPct val="90000"/>
              </a:lnSpc>
              <a:buFont typeface="Arial" pitchFamily="34" charset="0"/>
              <a:buNone/>
              <a:defRPr/>
            </a:pPr>
            <a:r>
              <a:rPr lang="en-CA" sz="1100" dirty="0"/>
              <a:t>And be sure to capture additional comments on strengths and opportunities for improvement that will provide rationale for the ratings and help focus improvement efforts</a:t>
            </a:r>
          </a:p>
          <a:p>
            <a:pPr marL="0" indent="0" eaLnBrk="1" hangingPunct="1">
              <a:lnSpc>
                <a:spcPct val="90000"/>
              </a:lnSpc>
              <a:buFont typeface="Arial" pitchFamily="34" charset="0"/>
              <a:buNone/>
              <a:defRPr/>
            </a:pPr>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algn="l" rtl="0" eaLnBrk="1" fontAlgn="t" latinLnBrk="0" hangingPunct="1">
              <a:spcBef>
                <a:spcPts val="0"/>
              </a:spcBef>
              <a:spcAft>
                <a:spcPts val="0"/>
              </a:spcAft>
            </a:pPr>
            <a:r>
              <a:rPr lang="en-CA" sz="1100" b="0" i="0" u="none" strike="noStrike" kern="1200" dirty="0">
                <a:solidFill>
                  <a:schemeClr val="tx1"/>
                </a:solidFill>
                <a:effectLst/>
                <a:latin typeface="Calibri" panose="020F0502020204030204" pitchFamily="34" charset="0"/>
                <a:cs typeface="Arial" panose="020B0604020202020204" pitchFamily="34" charset="0"/>
              </a:rPr>
              <a:t>ORGANIZATIONS – 1375 ; INDUSTRY</a:t>
            </a:r>
            <a:r>
              <a:rPr lang="en-CA" sz="1100" b="0" i="0" u="none" strike="noStrike" kern="1200" baseline="0" dirty="0">
                <a:solidFill>
                  <a:schemeClr val="tx1"/>
                </a:solidFill>
                <a:effectLst/>
                <a:latin typeface="Calibri" panose="020F0502020204030204" pitchFamily="34" charset="0"/>
                <a:cs typeface="Arial" panose="020B0604020202020204" pitchFamily="34" charset="0"/>
              </a:rPr>
              <a:t> SECTORS – 21 ; </a:t>
            </a:r>
            <a:r>
              <a:rPr lang="en-CA" sz="1100" b="0" i="0" u="none" strike="noStrike" kern="1200" dirty="0">
                <a:solidFill>
                  <a:schemeClr val="tx1"/>
                </a:solidFill>
                <a:effectLst/>
                <a:latin typeface="Calibri" panose="020F0502020204030204" pitchFamily="34" charset="0"/>
                <a:cs typeface="Arial" panose="020B0604020202020204" pitchFamily="34" charset="0"/>
              </a:rPr>
              <a:t>REGIONS - 7</a:t>
            </a:r>
            <a:endParaRPr lang="en-CA" sz="1100" b="0" i="0" u="none" strike="noStrike" dirty="0">
              <a:solidFill>
                <a:schemeClr val="tx1"/>
              </a:solidFill>
              <a:effectLst/>
              <a:latin typeface="Arial" panose="020B0604020202020204" pitchFamily="34" charset="0"/>
            </a:endParaRPr>
          </a:p>
          <a:p>
            <a:endParaRPr lang="en-CA" altLang="en-US" sz="1100" dirty="0">
              <a:solidFill>
                <a:schemeClr val="tx1"/>
              </a:solidFill>
            </a:endParaRPr>
          </a:p>
          <a:p>
            <a:r>
              <a:rPr lang="en-CA" altLang="en-US" sz="1100" dirty="0">
                <a:solidFill>
                  <a:schemeClr val="tx1"/>
                </a:solidFill>
              </a:rPr>
              <a:t>Type: Business 982 ; Non-Profit 178 ; Government – 215</a:t>
            </a:r>
          </a:p>
          <a:p>
            <a:endParaRPr lang="en-CA" altLang="en-US" sz="1100" dirty="0">
              <a:solidFill>
                <a:schemeClr val="tx1"/>
              </a:solidFill>
            </a:endParaRPr>
          </a:p>
          <a:p>
            <a:r>
              <a:rPr lang="en-CA" altLang="en-US" sz="1100" dirty="0">
                <a:solidFill>
                  <a:schemeClr val="tx1"/>
                </a:solidFill>
              </a:rPr>
              <a:t>Role: Leadership – 442 ; Management – 507 ; Staff – 320 ; Other – 106</a:t>
            </a:r>
          </a:p>
          <a:p>
            <a:endParaRPr lang="en-CA" altLang="en-US" sz="1100" dirty="0">
              <a:solidFill>
                <a:schemeClr val="tx1"/>
              </a:solidFill>
            </a:endParaRPr>
          </a:p>
          <a:p>
            <a:r>
              <a:rPr lang="en-CA" altLang="en-US" sz="1100" dirty="0">
                <a:solidFill>
                  <a:schemeClr val="tx1"/>
                </a:solidFill>
              </a:rPr>
              <a:t>Size: Micro – 447 ; Small – 208 ; Medium – 332 ; Large - 388</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881" indent="-285723" eaLnBrk="0" hangingPunct="0">
              <a:spcBef>
                <a:spcPct val="30000"/>
              </a:spcBef>
              <a:defRPr sz="1200">
                <a:solidFill>
                  <a:schemeClr val="tx1"/>
                </a:solidFill>
                <a:latin typeface="Calibri" pitchFamily="34" charset="0"/>
              </a:defRPr>
            </a:lvl2pPr>
            <a:lvl3pPr marL="1142895" indent="-228579" eaLnBrk="0" hangingPunct="0">
              <a:spcBef>
                <a:spcPct val="30000"/>
              </a:spcBef>
              <a:defRPr sz="1200">
                <a:solidFill>
                  <a:schemeClr val="tx1"/>
                </a:solidFill>
                <a:latin typeface="Calibri" pitchFamily="34" charset="0"/>
              </a:defRPr>
            </a:lvl3pPr>
            <a:lvl4pPr marL="1600052" indent="-228579" eaLnBrk="0" hangingPunct="0">
              <a:spcBef>
                <a:spcPct val="30000"/>
              </a:spcBef>
              <a:defRPr sz="1200">
                <a:solidFill>
                  <a:schemeClr val="tx1"/>
                </a:solidFill>
                <a:latin typeface="Calibri" pitchFamily="34" charset="0"/>
              </a:defRPr>
            </a:lvl4pPr>
            <a:lvl5pPr marL="2057210" indent="-228579" eaLnBrk="0" hangingPunct="0">
              <a:spcBef>
                <a:spcPct val="30000"/>
              </a:spcBef>
              <a:defRPr sz="1200">
                <a:solidFill>
                  <a:schemeClr val="tx1"/>
                </a:solidFill>
                <a:latin typeface="Calibri" pitchFamily="34" charset="0"/>
              </a:defRPr>
            </a:lvl5pPr>
            <a:lvl6pPr marL="2514368" indent="-228579" eaLnBrk="0" fontAlgn="base" hangingPunct="0">
              <a:spcBef>
                <a:spcPct val="30000"/>
              </a:spcBef>
              <a:spcAft>
                <a:spcPct val="0"/>
              </a:spcAft>
              <a:defRPr sz="1200">
                <a:solidFill>
                  <a:schemeClr val="tx1"/>
                </a:solidFill>
                <a:latin typeface="Calibri" pitchFamily="34" charset="0"/>
              </a:defRPr>
            </a:lvl6pPr>
            <a:lvl7pPr marL="2971526" indent="-228579" eaLnBrk="0" fontAlgn="base" hangingPunct="0">
              <a:spcBef>
                <a:spcPct val="30000"/>
              </a:spcBef>
              <a:spcAft>
                <a:spcPct val="0"/>
              </a:spcAft>
              <a:defRPr sz="1200">
                <a:solidFill>
                  <a:schemeClr val="tx1"/>
                </a:solidFill>
                <a:latin typeface="Calibri" pitchFamily="34" charset="0"/>
              </a:defRPr>
            </a:lvl7pPr>
            <a:lvl8pPr marL="3428684" indent="-228579" eaLnBrk="0" fontAlgn="base" hangingPunct="0">
              <a:spcBef>
                <a:spcPct val="30000"/>
              </a:spcBef>
              <a:spcAft>
                <a:spcPct val="0"/>
              </a:spcAft>
              <a:defRPr sz="1200">
                <a:solidFill>
                  <a:schemeClr val="tx1"/>
                </a:solidFill>
                <a:latin typeface="Calibri" pitchFamily="34" charset="0"/>
              </a:defRPr>
            </a:lvl8pPr>
            <a:lvl9pPr marL="3885842" indent="-22857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424E3ED-C60A-4D4E-8093-58190849086A}" type="slidenum">
              <a:rPr lang="en-CA" altLang="en-US" smtClean="0">
                <a:solidFill>
                  <a:srgbClr val="000000"/>
                </a:solidFill>
              </a:rPr>
              <a:pPr eaLnBrk="1" hangingPunct="1">
                <a:spcBef>
                  <a:spcPct val="0"/>
                </a:spcBef>
              </a:pPr>
              <a:t>11</a:t>
            </a:fld>
            <a:endParaRPr lang="en-CA" altLang="en-US"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0460" rtl="0" eaLnBrk="1" fontAlgn="auto" latinLnBrk="0" hangingPunct="1">
              <a:lnSpc>
                <a:spcPct val="100000"/>
              </a:lnSpc>
              <a:spcBef>
                <a:spcPts val="0"/>
              </a:spcBef>
              <a:spcAft>
                <a:spcPts val="0"/>
              </a:spcAft>
              <a:buClrTx/>
              <a:buSzTx/>
              <a:buFontTx/>
              <a:buNone/>
              <a:tabLst/>
              <a:defRPr/>
            </a:pPr>
            <a:r>
              <a:rPr lang="en-CA" sz="1100" dirty="0">
                <a:effectLst/>
                <a:latin typeface="+mn-lt"/>
                <a:ea typeface="Calibri" panose="020F0502020204030204" pitchFamily="34" charset="0"/>
                <a:cs typeface="Times New Roman" panose="02020603050405020304" pitchFamily="18" charset="0"/>
              </a:rPr>
              <a:t>All the Principles received ratings in the ‘medium high’ range (6.1 to 8.0). </a:t>
            </a:r>
          </a:p>
          <a:p>
            <a:pPr marL="0" marR="0" lvl="0" indent="0" algn="l" defTabSz="940460" rtl="0" eaLnBrk="1" fontAlgn="auto" latinLnBrk="0" hangingPunct="1">
              <a:lnSpc>
                <a:spcPct val="100000"/>
              </a:lnSpc>
              <a:spcBef>
                <a:spcPts val="0"/>
              </a:spcBef>
              <a:spcAft>
                <a:spcPts val="0"/>
              </a:spcAft>
              <a:buClrTx/>
              <a:buSzTx/>
              <a:buFontTx/>
              <a:buNone/>
              <a:tabLst/>
              <a:defRPr/>
            </a:pPr>
            <a:r>
              <a:rPr lang="en-CA" sz="1100" dirty="0">
                <a:effectLst/>
                <a:latin typeface="+mn-lt"/>
                <a:ea typeface="Calibri" panose="020F0502020204030204" pitchFamily="34" charset="0"/>
                <a:cs typeface="Times New Roman" panose="02020603050405020304" pitchFamily="18" charset="0"/>
              </a:rPr>
              <a:t>The most highly rated Principles were ‘Leadership Involvement’ and ‘Focus on the customer’.</a:t>
            </a:r>
          </a:p>
          <a:p>
            <a:pPr marL="0" marR="0" lvl="0" indent="0" algn="l" defTabSz="940460" rtl="0" eaLnBrk="1" fontAlgn="auto" latinLnBrk="0" hangingPunct="1">
              <a:lnSpc>
                <a:spcPct val="100000"/>
              </a:lnSpc>
              <a:spcBef>
                <a:spcPts val="0"/>
              </a:spcBef>
              <a:spcAft>
                <a:spcPts val="0"/>
              </a:spcAft>
              <a:buClrTx/>
              <a:buSzTx/>
              <a:buFontTx/>
              <a:buNone/>
              <a:tabLst/>
              <a:defRPr/>
            </a:pPr>
            <a:r>
              <a:rPr lang="en-CA" sz="1100" dirty="0">
                <a:effectLst/>
                <a:latin typeface="+mn-lt"/>
                <a:ea typeface="Calibri" panose="020F0502020204030204" pitchFamily="34" charset="0"/>
                <a:cs typeface="Times New Roman" panose="02020603050405020304" pitchFamily="18" charset="0"/>
              </a:rPr>
              <a:t>The lowest rated were ‘Prevention based process management’ and ‘Data based decision making’. </a:t>
            </a:r>
          </a:p>
          <a:p>
            <a:pPr defTabSz="940460">
              <a:defRPr/>
            </a:pPr>
            <a:endParaRPr lang="en-CA" i="1" dirty="0"/>
          </a:p>
        </p:txBody>
      </p:sp>
      <p:sp>
        <p:nvSpPr>
          <p:cNvPr id="4" name="Slide Number Placeholder 3"/>
          <p:cNvSpPr>
            <a:spLocks noGrp="1"/>
          </p:cNvSpPr>
          <p:nvPr>
            <p:ph type="sldNum" sz="quarter" idx="10"/>
          </p:nvPr>
        </p:nvSpPr>
        <p:spPr/>
        <p:txBody>
          <a:bodyPr/>
          <a:lstStyle/>
          <a:p>
            <a:fld id="{B0A52CC6-F7E5-4204-B78D-990B5101996C}"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297458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 once we have captured the current state on the culture of excellence and have compared it to others, what can we do to improve low rated principles?</a:t>
            </a:r>
          </a:p>
          <a:p>
            <a:r>
              <a:rPr lang="en-US" sz="1100" dirty="0"/>
              <a:t>For example, DBDM rated at 6.2</a:t>
            </a:r>
            <a:endParaRPr lang="en-CA" sz="1100" dirty="0"/>
          </a:p>
        </p:txBody>
      </p:sp>
      <p:sp>
        <p:nvSpPr>
          <p:cNvPr id="4" name="Slide Number Placeholder 3"/>
          <p:cNvSpPr>
            <a:spLocks noGrp="1"/>
          </p:cNvSpPr>
          <p:nvPr>
            <p:ph type="sldNum" sz="quarter" idx="5"/>
          </p:nvPr>
        </p:nvSpPr>
        <p:spPr/>
        <p:txBody>
          <a:bodyPr/>
          <a:lstStyle/>
          <a:p>
            <a:fld id="{80D9AB19-D23B-4265-8153-32DA31A5A584}" type="slidenum">
              <a:rPr lang="en-US" smtClean="0"/>
              <a:t>13</a:t>
            </a:fld>
            <a:endParaRPr lang="en-US" dirty="0"/>
          </a:p>
        </p:txBody>
      </p:sp>
    </p:spTree>
    <p:extLst>
      <p:ext uri="{BB962C8B-B14F-4D97-AF65-F5344CB8AC3E}">
        <p14:creationId xmlns:p14="http://schemas.microsoft.com/office/powerpoint/2010/main" val="3064239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First step is to consider ‘interrelationships’</a:t>
            </a:r>
          </a:p>
          <a:p>
            <a:r>
              <a:rPr lang="en-US" sz="1100" dirty="0"/>
              <a:t>In an excellence model, the principles are directly related to the best management practices</a:t>
            </a:r>
          </a:p>
          <a:p>
            <a:r>
              <a:rPr lang="en-US" sz="1100" dirty="0"/>
              <a:t>In other words, these practices influence the principles</a:t>
            </a:r>
          </a:p>
          <a:p>
            <a:endParaRPr lang="en-CA" dirty="0"/>
          </a:p>
        </p:txBody>
      </p:sp>
      <p:sp>
        <p:nvSpPr>
          <p:cNvPr id="4" name="Slide Number Placeholder 3"/>
          <p:cNvSpPr>
            <a:spLocks noGrp="1"/>
          </p:cNvSpPr>
          <p:nvPr>
            <p:ph type="sldNum" sz="quarter" idx="5"/>
          </p:nvPr>
        </p:nvSpPr>
        <p:spPr/>
        <p:txBody>
          <a:bodyPr/>
          <a:lstStyle/>
          <a:p>
            <a:fld id="{80D9AB19-D23B-4265-8153-32DA31A5A584}" type="slidenum">
              <a:rPr lang="en-US" smtClean="0"/>
              <a:t>14</a:t>
            </a:fld>
            <a:endParaRPr lang="en-US" dirty="0"/>
          </a:p>
        </p:txBody>
      </p:sp>
    </p:spTree>
    <p:extLst>
      <p:ext uri="{BB962C8B-B14F-4D97-AF65-F5344CB8AC3E}">
        <p14:creationId xmlns:p14="http://schemas.microsoft.com/office/powerpoint/2010/main" val="768380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Here is a handy chart that can be used as a diagnostic</a:t>
            </a:r>
          </a:p>
          <a:p>
            <a:r>
              <a:rPr lang="en-US" sz="1100" dirty="0"/>
              <a:t>Along the top of the chart are the 9 principles</a:t>
            </a:r>
          </a:p>
          <a:p>
            <a:r>
              <a:rPr lang="en-US" sz="1100" dirty="0"/>
              <a:t>Running down the left-hand side of the chart are the best management practices in each key management area</a:t>
            </a:r>
          </a:p>
          <a:p>
            <a:r>
              <a:rPr lang="en-US" sz="1100" dirty="0"/>
              <a:t>Simply record the average ratings for each of the principles and the practices</a:t>
            </a:r>
          </a:p>
          <a:p>
            <a:r>
              <a:rPr lang="en-US" sz="1100" dirty="0"/>
              <a:t>For the principles that have a lower rating, scan down the chart to find the touch points with best practices that also have a low rating</a:t>
            </a:r>
          </a:p>
          <a:p>
            <a:r>
              <a:rPr lang="en-US" sz="1100" dirty="0"/>
              <a:t>This is where you should concentrate effort</a:t>
            </a:r>
            <a:endParaRPr lang="en-CA" sz="1100" dirty="0"/>
          </a:p>
        </p:txBody>
      </p:sp>
      <p:sp>
        <p:nvSpPr>
          <p:cNvPr id="4" name="Slide Number Placeholder 3"/>
          <p:cNvSpPr>
            <a:spLocks noGrp="1"/>
          </p:cNvSpPr>
          <p:nvPr>
            <p:ph type="sldNum" sz="quarter" idx="5"/>
          </p:nvPr>
        </p:nvSpPr>
        <p:spPr/>
        <p:txBody>
          <a:bodyPr/>
          <a:lstStyle/>
          <a:p>
            <a:fld id="{80D9AB19-D23B-4265-8153-32DA31A5A584}" type="slidenum">
              <a:rPr lang="en-US" smtClean="0"/>
              <a:t>15</a:t>
            </a:fld>
            <a:endParaRPr lang="en-US" dirty="0"/>
          </a:p>
        </p:txBody>
      </p:sp>
    </p:spTree>
    <p:extLst>
      <p:ext uri="{BB962C8B-B14F-4D97-AF65-F5344CB8AC3E}">
        <p14:creationId xmlns:p14="http://schemas.microsoft.com/office/powerpoint/2010/main" val="76858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2938463" y="527050"/>
            <a:ext cx="3522662" cy="2643188"/>
          </a:xfrm>
          <a:ln/>
        </p:spPr>
      </p:sp>
      <p:sp>
        <p:nvSpPr>
          <p:cNvPr id="52227" name="Rectangle 3"/>
          <p:cNvSpPr>
            <a:spLocks noGrp="1" noChangeArrowheads="1"/>
          </p:cNvSpPr>
          <p:nvPr>
            <p:ph type="body" idx="1"/>
          </p:nvPr>
        </p:nvSpPr>
        <p:spPr>
          <a:xfrm>
            <a:off x="1226140" y="3404472"/>
            <a:ext cx="6942507" cy="3166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 typeface="Calibri" pitchFamily="34" charset="0"/>
              <a:buNone/>
            </a:pPr>
            <a:r>
              <a:rPr lang="en-CA" altLang="en-US" sz="1100" dirty="0"/>
              <a:t>There are quite a few touch points between each of the principles and best management practices</a:t>
            </a:r>
          </a:p>
          <a:p>
            <a:pPr marL="0" indent="0">
              <a:lnSpc>
                <a:spcPct val="90000"/>
              </a:lnSpc>
              <a:buFont typeface="Calibri" pitchFamily="34" charset="0"/>
              <a:buNone/>
            </a:pPr>
            <a:r>
              <a:rPr lang="en-CA" altLang="en-US" sz="1100" dirty="0"/>
              <a:t>You can appreciate these interrelationships in more detail by downloading two documents on the home page of the website:</a:t>
            </a:r>
          </a:p>
          <a:p>
            <a:pPr marL="171450" indent="-171450">
              <a:lnSpc>
                <a:spcPct val="90000"/>
              </a:lnSpc>
              <a:buFont typeface="Arial" panose="020B0604020202020204" pitchFamily="34" charset="0"/>
              <a:buChar char="•"/>
            </a:pPr>
            <a:r>
              <a:rPr lang="en-CA" altLang="en-US" sz="1100" dirty="0"/>
              <a:t>Organizational Excellence Framework publication</a:t>
            </a:r>
          </a:p>
          <a:p>
            <a:pPr marL="171450" indent="-171450">
              <a:lnSpc>
                <a:spcPct val="90000"/>
              </a:lnSpc>
              <a:buFont typeface="Arial" panose="020B0604020202020204" pitchFamily="34" charset="0"/>
              <a:buChar char="•"/>
            </a:pPr>
            <a:r>
              <a:rPr lang="en-CA" altLang="en-US" sz="1100" dirty="0"/>
              <a:t>Interrelationships document </a:t>
            </a:r>
          </a:p>
          <a:p>
            <a:pPr marL="0" indent="0">
              <a:lnSpc>
                <a:spcPct val="90000"/>
              </a:lnSpc>
              <a:buFont typeface="Arial" panose="020B0604020202020204" pitchFamily="34" charset="0"/>
              <a:buNone/>
            </a:pPr>
            <a:endParaRPr lang="en-CA" altLang="en-US" sz="1100" dirty="0"/>
          </a:p>
          <a:p>
            <a:pPr marL="0" indent="0">
              <a:lnSpc>
                <a:spcPct val="90000"/>
              </a:lnSpc>
              <a:buFont typeface="Arial" panose="020B0604020202020204" pitchFamily="34" charset="0"/>
              <a:buNone/>
            </a:pPr>
            <a:r>
              <a:rPr lang="en-CA" altLang="en-US" sz="1100" dirty="0"/>
              <a:t>In the GRS, the lowest rated Principal for the World was DBDM (rated at 6.2). There 57 related practices and the lowest rated was: Practice 6.9 Involve customers, suppliers and partners in designing and analyzing processes (rated at 4.35)</a:t>
            </a:r>
          </a:p>
          <a:p>
            <a:pPr marL="0" indent="0">
              <a:lnSpc>
                <a:spcPct val="90000"/>
              </a:lnSpc>
              <a:buFont typeface="Arial" panose="020B0604020202020204" pitchFamily="34" charset="0"/>
              <a:buNone/>
            </a:pPr>
            <a:endParaRPr lang="en-CA" altLang="en-US" sz="1100" dirty="0"/>
          </a:p>
          <a:p>
            <a:pPr marL="0" indent="0">
              <a:lnSpc>
                <a:spcPct val="90000"/>
              </a:lnSpc>
              <a:buFont typeface="Arial" panose="020B0604020202020204" pitchFamily="34" charset="0"/>
              <a:buNone/>
            </a:pPr>
            <a:r>
              <a:rPr lang="en-CA" altLang="en-US" sz="1100" dirty="0"/>
              <a:t>We can also look at the aggregate results for an organization, an industry sector or a country. For United States, the lowest rated principle was PBPM and the lowest rated practice was under the Work Processes area – Practice 6.10 Use external data to compare performance to others (rated at 2.19)</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100" dirty="0"/>
              <a:t>What else can you do to improve the culture of excellence?</a:t>
            </a:r>
          </a:p>
          <a:p>
            <a:pPr marL="0" indent="0">
              <a:buFont typeface="Arial" panose="020B0604020202020204" pitchFamily="34" charset="0"/>
              <a:buNone/>
            </a:pPr>
            <a:r>
              <a:rPr lang="en-CA" sz="1100" dirty="0"/>
              <a:t>Here are a few ideas:</a:t>
            </a:r>
          </a:p>
          <a:p>
            <a:pPr marL="171450" lvl="0" indent="-171450">
              <a:buFont typeface="Arial" panose="020B0604020202020204" pitchFamily="34" charset="0"/>
              <a:buChar char="•"/>
            </a:pPr>
            <a:r>
              <a:rPr lang="en-CA" sz="1100" dirty="0"/>
              <a:t>Offer workshops</a:t>
            </a:r>
          </a:p>
          <a:p>
            <a:pPr marL="171450" lvl="0" indent="-171450">
              <a:buFont typeface="Arial" panose="020B0604020202020204" pitchFamily="34" charset="0"/>
              <a:buChar char="•"/>
            </a:pPr>
            <a:r>
              <a:rPr lang="en-CA" sz="1100" dirty="0"/>
              <a:t>Do the Full Assessment </a:t>
            </a:r>
          </a:p>
          <a:p>
            <a:pPr marL="171450" lvl="0" indent="-171450">
              <a:buFont typeface="Arial" panose="020B0604020202020204" pitchFamily="34" charset="0"/>
              <a:buChar char="•"/>
            </a:pPr>
            <a:r>
              <a:rPr lang="en-CA" sz="1100" dirty="0"/>
              <a:t>Hold meetings to gather ideas and suggestions</a:t>
            </a:r>
          </a:p>
          <a:p>
            <a:pPr marL="171450" lvl="0" indent="-171450">
              <a:buFont typeface="Arial" panose="020B0604020202020204" pitchFamily="34" charset="0"/>
              <a:buChar char="•"/>
            </a:pPr>
            <a:r>
              <a:rPr lang="en-CA" sz="1100" dirty="0"/>
              <a:t>Conduct site visits</a:t>
            </a:r>
          </a:p>
          <a:p>
            <a:pPr marL="171450" lvl="0" indent="-171450">
              <a:buFont typeface="Arial" panose="020B0604020202020204" pitchFamily="34" charset="0"/>
              <a:buChar char="•"/>
            </a:pPr>
            <a:r>
              <a:rPr lang="en-CA" sz="1100" dirty="0"/>
              <a:t>Learn from other organizations</a:t>
            </a:r>
          </a:p>
        </p:txBody>
      </p:sp>
      <p:sp>
        <p:nvSpPr>
          <p:cNvPr id="4" name="Slide Number Placeholder 3"/>
          <p:cNvSpPr>
            <a:spLocks noGrp="1"/>
          </p:cNvSpPr>
          <p:nvPr>
            <p:ph type="sldNum" sz="quarter" idx="10"/>
          </p:nvPr>
        </p:nvSpPr>
        <p:spPr/>
        <p:txBody>
          <a:bodyPr/>
          <a:lstStyle/>
          <a:p>
            <a:fld id="{80D9AB19-D23B-4265-8153-32DA31A5A584}" type="slidenum">
              <a:rPr lang="en-US" smtClean="0"/>
              <a:t>17</a:t>
            </a:fld>
            <a:endParaRPr lang="en-US" dirty="0"/>
          </a:p>
        </p:txBody>
      </p:sp>
    </p:spTree>
    <p:extLst>
      <p:ext uri="{BB962C8B-B14F-4D97-AF65-F5344CB8AC3E}">
        <p14:creationId xmlns:p14="http://schemas.microsoft.com/office/powerpoint/2010/main" val="809433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The culture of excellence is very important</a:t>
            </a:r>
          </a:p>
          <a:p>
            <a:r>
              <a:rPr lang="en-CA" sz="1100" dirty="0"/>
              <a:t>It is part of the ‘formula</a:t>
            </a:r>
            <a:r>
              <a:rPr lang="en-CA" sz="1100" baseline="0" dirty="0"/>
              <a:t> for success’ = Implement the best practices found in excellence models, Develop a culture committed to excellence, Achieve exceptional results across a balanced system of measurement </a:t>
            </a:r>
          </a:p>
          <a:p>
            <a:r>
              <a:rPr lang="en-CA" sz="1100" baseline="0" dirty="0"/>
              <a:t>It tried and true. There are 30+ years of research with excellence models that has validated this formula (~1990 to date)</a:t>
            </a:r>
          </a:p>
          <a:p>
            <a:r>
              <a:rPr lang="en-CA" sz="1100" baseline="0" dirty="0"/>
              <a:t>The OEF combines the leading excellence models and is unique in that it provides implementation guidelines. There is an accompanying toolkit that helps make improving performance more simple, straightforward, time efficient and cost effective </a:t>
            </a:r>
          </a:p>
          <a:p>
            <a:r>
              <a:rPr lang="en-CA" sz="1100" baseline="0" dirty="0"/>
              <a:t>It also allows you to integrate your subject matter expertise, approaches, tools and techniques and provides support if your organization wants to apply for a national excellence award</a:t>
            </a:r>
          </a:p>
          <a:p>
            <a:endParaRPr lang="en-CA" baseline="0" dirty="0"/>
          </a:p>
        </p:txBody>
      </p:sp>
      <p:sp>
        <p:nvSpPr>
          <p:cNvPr id="4" name="Slide Number Placeholder 3"/>
          <p:cNvSpPr>
            <a:spLocks noGrp="1"/>
          </p:cNvSpPr>
          <p:nvPr>
            <p:ph type="sldNum" sz="quarter" idx="10"/>
          </p:nvPr>
        </p:nvSpPr>
        <p:spPr/>
        <p:txBody>
          <a:bodyPr/>
          <a:lstStyle/>
          <a:p>
            <a:fld id="{80D9AB19-D23B-4265-8153-32DA31A5A584}" type="slidenum">
              <a:rPr lang="en-US" smtClean="0"/>
              <a:t>18</a:t>
            </a:fld>
            <a:endParaRPr lang="en-US" dirty="0"/>
          </a:p>
        </p:txBody>
      </p:sp>
    </p:spTree>
    <p:extLst>
      <p:ext uri="{BB962C8B-B14F-4D97-AF65-F5344CB8AC3E}">
        <p14:creationId xmlns:p14="http://schemas.microsoft.com/office/powerpoint/2010/main" val="3289536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Some next steps for those that want to dive into this topic are:</a:t>
            </a:r>
            <a:endParaRPr lang="en-CA" sz="1100" baseline="0" dirty="0"/>
          </a:p>
          <a:p>
            <a:pPr marL="171450" lvl="0" indent="-171450">
              <a:buFont typeface="Arial" panose="020B0604020202020204" pitchFamily="34" charset="0"/>
              <a:buChar char="•"/>
            </a:pPr>
            <a:r>
              <a:rPr lang="en-CA" altLang="en-US" sz="1100" dirty="0"/>
              <a:t>Take the teaser assessment on the 9 principles to see </a:t>
            </a:r>
            <a:r>
              <a:rPr lang="en-US" altLang="en-US" sz="1100" dirty="0"/>
              <a:t>how your organization measures up</a:t>
            </a:r>
          </a:p>
          <a:p>
            <a:pPr marL="171450" lvl="0" indent="-171450">
              <a:buFont typeface="Arial" panose="020B0604020202020204" pitchFamily="34" charset="0"/>
              <a:buChar char="•"/>
            </a:pPr>
            <a:r>
              <a:rPr lang="en-CA" altLang="en-US" sz="1100" dirty="0"/>
              <a:t>Read the final report on the global research study</a:t>
            </a:r>
          </a:p>
          <a:p>
            <a:pPr marL="171450" lvl="0" indent="-171450">
              <a:buFont typeface="Arial" panose="020B0604020202020204" pitchFamily="34" charset="0"/>
              <a:buChar char="•"/>
            </a:pPr>
            <a:r>
              <a:rPr lang="en-CA" altLang="en-US" sz="1100" dirty="0"/>
              <a:t>Compare your organization ratings to others</a:t>
            </a:r>
          </a:p>
          <a:p>
            <a:pPr marL="0" lvl="0" indent="0">
              <a:buFont typeface="Arial" panose="020B0604020202020204" pitchFamily="34" charset="0"/>
              <a:buNone/>
            </a:pPr>
            <a:r>
              <a:rPr lang="en-CA" altLang="en-US" sz="1100" dirty="0"/>
              <a:t>OR</a:t>
            </a:r>
          </a:p>
          <a:p>
            <a:pPr marL="171450" lvl="0" indent="-171450">
              <a:buFont typeface="Arial" panose="020B0604020202020204" pitchFamily="34" charset="0"/>
              <a:buChar char="•"/>
            </a:pPr>
            <a:r>
              <a:rPr lang="en-CA" altLang="en-US" sz="1100" dirty="0"/>
              <a:t>Take the full assessment that allows you to assess the principles and practices and improve low rated principles by:</a:t>
            </a:r>
          </a:p>
          <a:p>
            <a:pPr marL="628650" lvl="1" indent="-171450">
              <a:buFont typeface="Arial" panose="020B0604020202020204" pitchFamily="34" charset="0"/>
              <a:buChar char="•"/>
            </a:pPr>
            <a:r>
              <a:rPr lang="en-CA" altLang="en-US" sz="1100" dirty="0"/>
              <a:t>studying interrelationships</a:t>
            </a:r>
          </a:p>
          <a:p>
            <a:pPr marL="628650" lvl="1" indent="-171450">
              <a:buFont typeface="Arial" panose="020B0604020202020204" pitchFamily="34" charset="0"/>
              <a:buChar char="•"/>
            </a:pPr>
            <a:r>
              <a:rPr lang="en-CA" altLang="en-US" sz="1100" dirty="0"/>
              <a:t>focusing on low rated practices</a:t>
            </a:r>
          </a:p>
          <a:p>
            <a:pPr marL="628650" lvl="1" indent="-171450">
              <a:buFont typeface="Arial" panose="020B0604020202020204" pitchFamily="34" charset="0"/>
              <a:buChar char="•"/>
            </a:pPr>
            <a:r>
              <a:rPr lang="en-US" altLang="en-US" sz="1100" dirty="0"/>
              <a:t>soliciting ideas and suggestions internally </a:t>
            </a:r>
            <a:endParaRPr lang="en-CA" altLang="en-US" sz="1100" dirty="0"/>
          </a:p>
          <a:p>
            <a:pPr marL="628650" lvl="1" indent="-171450">
              <a:buFont typeface="Arial" panose="020B0604020202020204" pitchFamily="34" charset="0"/>
              <a:buChar char="•"/>
            </a:pPr>
            <a:r>
              <a:rPr lang="en-CA" altLang="en-US" sz="1100" dirty="0"/>
              <a:t>Learning from high performing organizations </a:t>
            </a:r>
            <a:r>
              <a:rPr lang="en-CA" altLang="en-US" sz="1100" baseline="0" dirty="0"/>
              <a:t>externally</a:t>
            </a:r>
            <a:endParaRPr lang="en-CA" sz="1100" baseline="0"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B0A52CC6-F7E5-4204-B78D-990B5101996C}" type="slidenum">
              <a:rPr lang="en-CA" smtClean="0"/>
              <a:t>19</a:t>
            </a:fld>
            <a:endParaRPr lang="en-CA" dirty="0"/>
          </a:p>
        </p:txBody>
      </p:sp>
    </p:spTree>
    <p:extLst>
      <p:ext uri="{BB962C8B-B14F-4D97-AF65-F5344CB8AC3E}">
        <p14:creationId xmlns:p14="http://schemas.microsoft.com/office/powerpoint/2010/main" val="354810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CA" altLang="en-US" sz="1100" dirty="0"/>
              <a:t>1. What is a culture that is committed to excellence? Learn about the nine principles that characterize high performing organizations. </a:t>
            </a:r>
          </a:p>
          <a:p>
            <a:pPr marL="0" indent="0">
              <a:buFont typeface="Arial" panose="020B0604020202020204" pitchFamily="34" charset="0"/>
              <a:buNone/>
            </a:pPr>
            <a:r>
              <a:rPr lang="en-CA" altLang="en-US" sz="1100" dirty="0"/>
              <a:t>2. Why is a culture committed to excellence important?  Listen to stories about the culture of excellence in several high performing organizations.</a:t>
            </a:r>
          </a:p>
          <a:p>
            <a:pPr marL="0" indent="0">
              <a:buFont typeface="Arial" panose="020B0604020202020204" pitchFamily="34" charset="0"/>
              <a:buNone/>
            </a:pPr>
            <a:r>
              <a:rPr lang="en-CA" altLang="en-US" sz="1100" dirty="0"/>
              <a:t>3. How do we assess the culture of excellence in an organization? Learn about the methodology used and the real time results for a global research study that covers this topic. The 'first global assessment on the current state of organizational excellence' launched by the Organizational Excellence Technical Committee QMD ASQ, and conducted by Organizational Excellence Specialists, will provide a snapshot and share the aggregate results on the culture of excellence by organization size, industry sector and region.</a:t>
            </a:r>
          </a:p>
          <a:p>
            <a:pPr marL="0" indent="0">
              <a:buFont typeface="Arial" panose="020B0604020202020204" pitchFamily="34" charset="0"/>
              <a:buNone/>
            </a:pPr>
            <a:r>
              <a:rPr lang="en-CA" altLang="en-US" sz="1100" dirty="0"/>
              <a:t>4. What can we do to improve the culture of excellence ? Learn about how the nine principles are directly related to best management practices across nine key management areas. Learn how you can help your organization improve the culture of excellence</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2296" indent="-277806" eaLnBrk="0" hangingPunct="0">
              <a:spcBef>
                <a:spcPct val="30000"/>
              </a:spcBef>
              <a:defRPr sz="1200">
                <a:solidFill>
                  <a:schemeClr val="tx1"/>
                </a:solidFill>
                <a:latin typeface="Calibri" pitchFamily="34" charset="0"/>
              </a:defRPr>
            </a:lvl2pPr>
            <a:lvl3pPr marL="1111225" indent="-222245" eaLnBrk="0" hangingPunct="0">
              <a:spcBef>
                <a:spcPct val="30000"/>
              </a:spcBef>
              <a:defRPr sz="1200">
                <a:solidFill>
                  <a:schemeClr val="tx1"/>
                </a:solidFill>
                <a:latin typeface="Calibri" pitchFamily="34" charset="0"/>
              </a:defRPr>
            </a:lvl3pPr>
            <a:lvl4pPr marL="1555714" indent="-222245" eaLnBrk="0" hangingPunct="0">
              <a:spcBef>
                <a:spcPct val="30000"/>
              </a:spcBef>
              <a:defRPr sz="1200">
                <a:solidFill>
                  <a:schemeClr val="tx1"/>
                </a:solidFill>
                <a:latin typeface="Calibri" pitchFamily="34" charset="0"/>
              </a:defRPr>
            </a:lvl4pPr>
            <a:lvl5pPr marL="2000204" indent="-222245" eaLnBrk="0" hangingPunct="0">
              <a:spcBef>
                <a:spcPct val="30000"/>
              </a:spcBef>
              <a:defRPr sz="1200">
                <a:solidFill>
                  <a:schemeClr val="tx1"/>
                </a:solidFill>
                <a:latin typeface="Calibri" pitchFamily="34" charset="0"/>
              </a:defRPr>
            </a:lvl5pPr>
            <a:lvl6pPr marL="2444694" indent="-222245" eaLnBrk="0" fontAlgn="base" hangingPunct="0">
              <a:spcBef>
                <a:spcPct val="30000"/>
              </a:spcBef>
              <a:spcAft>
                <a:spcPct val="0"/>
              </a:spcAft>
              <a:defRPr sz="1200">
                <a:solidFill>
                  <a:schemeClr val="tx1"/>
                </a:solidFill>
                <a:latin typeface="Calibri" pitchFamily="34" charset="0"/>
              </a:defRPr>
            </a:lvl6pPr>
            <a:lvl7pPr marL="2889184" indent="-222245" eaLnBrk="0" fontAlgn="base" hangingPunct="0">
              <a:spcBef>
                <a:spcPct val="30000"/>
              </a:spcBef>
              <a:spcAft>
                <a:spcPct val="0"/>
              </a:spcAft>
              <a:defRPr sz="1200">
                <a:solidFill>
                  <a:schemeClr val="tx1"/>
                </a:solidFill>
                <a:latin typeface="Calibri" pitchFamily="34" charset="0"/>
              </a:defRPr>
            </a:lvl7pPr>
            <a:lvl8pPr marL="3333674" indent="-222245" eaLnBrk="0" fontAlgn="base" hangingPunct="0">
              <a:spcBef>
                <a:spcPct val="30000"/>
              </a:spcBef>
              <a:spcAft>
                <a:spcPct val="0"/>
              </a:spcAft>
              <a:defRPr sz="1200">
                <a:solidFill>
                  <a:schemeClr val="tx1"/>
                </a:solidFill>
                <a:latin typeface="Calibri" pitchFamily="34" charset="0"/>
              </a:defRPr>
            </a:lvl8pPr>
            <a:lvl9pPr marL="3778164" indent="-22224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43DCF59-EA8D-44D0-9DFF-71A3B4EAFA5B}" type="slidenum">
              <a:rPr lang="en-CA" altLang="en-US" smtClean="0">
                <a:solidFill>
                  <a:srgbClr val="000000"/>
                </a:solidFill>
              </a:rPr>
              <a:pPr eaLnBrk="1" hangingPunct="1">
                <a:spcBef>
                  <a:spcPct val="0"/>
                </a:spcBef>
              </a:pPr>
              <a:t>2</a:t>
            </a:fld>
            <a:endParaRPr lang="en-CA" alt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Thank you for your kind attention</a:t>
            </a:r>
          </a:p>
          <a:p>
            <a:r>
              <a:rPr lang="en-US" altLang="en-US" sz="1100" dirty="0"/>
              <a:t>Let’s turn the session now to answer any questions</a:t>
            </a:r>
            <a:endParaRPr lang="en-CA" altLang="en-US" sz="1100"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22296" indent="-277806" eaLnBrk="0" hangingPunct="0">
              <a:spcBef>
                <a:spcPct val="30000"/>
              </a:spcBef>
              <a:defRPr sz="1200">
                <a:solidFill>
                  <a:schemeClr val="tx1"/>
                </a:solidFill>
                <a:latin typeface="Calibri" pitchFamily="34" charset="0"/>
              </a:defRPr>
            </a:lvl2pPr>
            <a:lvl3pPr marL="1111225" indent="-222245" eaLnBrk="0" hangingPunct="0">
              <a:spcBef>
                <a:spcPct val="30000"/>
              </a:spcBef>
              <a:defRPr sz="1200">
                <a:solidFill>
                  <a:schemeClr val="tx1"/>
                </a:solidFill>
                <a:latin typeface="Calibri" pitchFamily="34" charset="0"/>
              </a:defRPr>
            </a:lvl3pPr>
            <a:lvl4pPr marL="1555714" indent="-222245" eaLnBrk="0" hangingPunct="0">
              <a:spcBef>
                <a:spcPct val="30000"/>
              </a:spcBef>
              <a:defRPr sz="1200">
                <a:solidFill>
                  <a:schemeClr val="tx1"/>
                </a:solidFill>
                <a:latin typeface="Calibri" pitchFamily="34" charset="0"/>
              </a:defRPr>
            </a:lvl4pPr>
            <a:lvl5pPr marL="2000204" indent="-222245" eaLnBrk="0" hangingPunct="0">
              <a:spcBef>
                <a:spcPct val="30000"/>
              </a:spcBef>
              <a:defRPr sz="1200">
                <a:solidFill>
                  <a:schemeClr val="tx1"/>
                </a:solidFill>
                <a:latin typeface="Calibri" pitchFamily="34" charset="0"/>
              </a:defRPr>
            </a:lvl5pPr>
            <a:lvl6pPr marL="2444694" indent="-222245" eaLnBrk="0" fontAlgn="base" hangingPunct="0">
              <a:spcBef>
                <a:spcPct val="30000"/>
              </a:spcBef>
              <a:spcAft>
                <a:spcPct val="0"/>
              </a:spcAft>
              <a:defRPr sz="1200">
                <a:solidFill>
                  <a:schemeClr val="tx1"/>
                </a:solidFill>
                <a:latin typeface="Calibri" pitchFamily="34" charset="0"/>
              </a:defRPr>
            </a:lvl6pPr>
            <a:lvl7pPr marL="2889184" indent="-222245" eaLnBrk="0" fontAlgn="base" hangingPunct="0">
              <a:spcBef>
                <a:spcPct val="30000"/>
              </a:spcBef>
              <a:spcAft>
                <a:spcPct val="0"/>
              </a:spcAft>
              <a:defRPr sz="1200">
                <a:solidFill>
                  <a:schemeClr val="tx1"/>
                </a:solidFill>
                <a:latin typeface="Calibri" pitchFamily="34" charset="0"/>
              </a:defRPr>
            </a:lvl7pPr>
            <a:lvl8pPr marL="3333674" indent="-222245" eaLnBrk="0" fontAlgn="base" hangingPunct="0">
              <a:spcBef>
                <a:spcPct val="30000"/>
              </a:spcBef>
              <a:spcAft>
                <a:spcPct val="0"/>
              </a:spcAft>
              <a:defRPr sz="1200">
                <a:solidFill>
                  <a:schemeClr val="tx1"/>
                </a:solidFill>
                <a:latin typeface="Calibri" pitchFamily="34" charset="0"/>
              </a:defRPr>
            </a:lvl8pPr>
            <a:lvl9pPr marL="3778164" indent="-22224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0AA9301-129D-426F-AC4D-1AE5C798F5F1}" type="slidenum">
              <a:rPr lang="en-CA" altLang="en-US" smtClean="0">
                <a:solidFill>
                  <a:srgbClr val="000000"/>
                </a:solidFill>
              </a:rPr>
              <a:pPr eaLnBrk="1" hangingPunct="1">
                <a:spcBef>
                  <a:spcPct val="0"/>
                </a:spcBef>
              </a:pPr>
              <a:t>20</a:t>
            </a:fld>
            <a:endParaRPr lang="en-CA"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Based on global research over the past 30+ years with high performing organizations, excellence models have defined the principles of excellence</a:t>
            </a:r>
          </a:p>
          <a:p>
            <a:r>
              <a:rPr lang="en-US" sz="1100" dirty="0"/>
              <a:t>These principles describe the culture of the organization, the way people work with each other and their stakeholders such as customers, suppliers and partners</a:t>
            </a:r>
          </a:p>
          <a:p>
            <a:endParaRPr lang="en-CA" dirty="0"/>
          </a:p>
        </p:txBody>
      </p:sp>
      <p:sp>
        <p:nvSpPr>
          <p:cNvPr id="4" name="Slide Number Placeholder 3"/>
          <p:cNvSpPr>
            <a:spLocks noGrp="1"/>
          </p:cNvSpPr>
          <p:nvPr>
            <p:ph type="sldNum" sz="quarter" idx="5"/>
          </p:nvPr>
        </p:nvSpPr>
        <p:spPr/>
        <p:txBody>
          <a:bodyPr/>
          <a:lstStyle/>
          <a:p>
            <a:fld id="{80D9AB19-D23B-4265-8153-32DA31A5A584}" type="slidenum">
              <a:rPr lang="en-US" smtClean="0"/>
              <a:t>3</a:t>
            </a:fld>
            <a:endParaRPr lang="en-US" dirty="0"/>
          </a:p>
        </p:txBody>
      </p:sp>
    </p:spTree>
    <p:extLst>
      <p:ext uri="{BB962C8B-B14F-4D97-AF65-F5344CB8AC3E}">
        <p14:creationId xmlns:p14="http://schemas.microsoft.com/office/powerpoint/2010/main" val="257072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2938463" y="527050"/>
            <a:ext cx="3522662" cy="2643188"/>
          </a:xfrm>
          <a:ln/>
        </p:spPr>
      </p:sp>
      <p:sp>
        <p:nvSpPr>
          <p:cNvPr id="52227" name="Rectangle 3"/>
          <p:cNvSpPr>
            <a:spLocks noGrp="1" noChangeArrowheads="1"/>
          </p:cNvSpPr>
          <p:nvPr>
            <p:ph type="body" idx="1"/>
          </p:nvPr>
        </p:nvSpPr>
        <p:spPr>
          <a:xfrm>
            <a:off x="1226140" y="3404472"/>
            <a:ext cx="6942507" cy="3166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buFont typeface="Calibri" pitchFamily="34" charset="0"/>
              <a:buNone/>
            </a:pPr>
            <a:r>
              <a:rPr lang="en-CA" altLang="en-US" sz="1100" dirty="0"/>
              <a:t>There are 9 principles</a:t>
            </a:r>
            <a:r>
              <a:rPr lang="en-CA" altLang="en-US" sz="1100" baseline="0" dirty="0"/>
              <a:t>:</a:t>
            </a:r>
            <a:endParaRPr lang="en-CA" altLang="en-US" sz="1100" dirty="0"/>
          </a:p>
          <a:p>
            <a:pPr marL="222245" indent="-222245">
              <a:lnSpc>
                <a:spcPct val="90000"/>
              </a:lnSpc>
              <a:buFont typeface="Calibri" pitchFamily="34" charset="0"/>
              <a:buAutoNum type="arabicPeriod"/>
            </a:pPr>
            <a:r>
              <a:rPr lang="en-CA" altLang="en-US" sz="1100" dirty="0"/>
              <a:t>Leadership involvement – ensuring senior management is committed and actively involved in establishing and communicating direction. </a:t>
            </a:r>
          </a:p>
          <a:p>
            <a:pPr marL="222245" indent="-222245">
              <a:lnSpc>
                <a:spcPct val="90000"/>
              </a:lnSpc>
              <a:buFont typeface="Calibri" pitchFamily="34" charset="0"/>
              <a:buAutoNum type="arabicPeriod"/>
            </a:pPr>
            <a:r>
              <a:rPr lang="en-CA" altLang="en-US" sz="1100" dirty="0"/>
              <a:t>Alignment – understanding the organization is a system of interrelated and interconnected work processes and all activities need to be aligned with the established direction.  </a:t>
            </a:r>
          </a:p>
          <a:p>
            <a:pPr marL="222245" indent="-222245">
              <a:lnSpc>
                <a:spcPct val="90000"/>
              </a:lnSpc>
              <a:buFont typeface="Calibri" pitchFamily="34" charset="0"/>
              <a:buAutoNum type="arabicPeriod"/>
            </a:pPr>
            <a:r>
              <a:rPr lang="en-CA" altLang="en-US" sz="1100" dirty="0"/>
              <a:t>Focus on the customer – ensuring the primary aim of everyone in the organization is to understand and meet the needs of the customer.</a:t>
            </a:r>
          </a:p>
          <a:p>
            <a:pPr marL="222245" indent="-222245">
              <a:lnSpc>
                <a:spcPct val="90000"/>
              </a:lnSpc>
              <a:buFont typeface="Calibri" pitchFamily="34" charset="0"/>
              <a:buAutoNum type="arabicPeriod"/>
            </a:pPr>
            <a:r>
              <a:rPr lang="en-CA" altLang="en-US" sz="1100" dirty="0"/>
              <a:t>People involvement – nurturing and reinforcing cooperation and teamwork and giving employees the opportunity to develop their full potential. </a:t>
            </a:r>
          </a:p>
          <a:p>
            <a:pPr marL="222245" indent="-222245">
              <a:lnSpc>
                <a:spcPct val="90000"/>
              </a:lnSpc>
              <a:buFont typeface="Calibri" pitchFamily="34" charset="0"/>
              <a:buAutoNum type="arabicPeriod"/>
            </a:pPr>
            <a:r>
              <a:rPr lang="en-CA" altLang="en-US" sz="1100" dirty="0"/>
              <a:t>Prevention based process management – establishing consistency in work processes and developing a mindset of prevention.</a:t>
            </a:r>
          </a:p>
          <a:p>
            <a:pPr marL="222245" indent="-222245">
              <a:lnSpc>
                <a:spcPct val="90000"/>
              </a:lnSpc>
              <a:buFont typeface="Calibri" pitchFamily="34" charset="0"/>
              <a:buAutoNum type="arabicPeriod"/>
            </a:pPr>
            <a:r>
              <a:rPr lang="en-CA" altLang="en-US" sz="1100" dirty="0"/>
              <a:t>Partnership development – developing and maintaining value-adding relationships with suppliers and partners.</a:t>
            </a:r>
          </a:p>
          <a:p>
            <a:pPr marL="222245" indent="-222245">
              <a:lnSpc>
                <a:spcPct val="90000"/>
              </a:lnSpc>
              <a:buFont typeface="Calibri" pitchFamily="34" charset="0"/>
              <a:buAutoNum type="arabicPeriod"/>
            </a:pPr>
            <a:r>
              <a:rPr lang="en-CA" altLang="en-US" sz="1100" dirty="0"/>
              <a:t>Continuous improvement – harnessing the collective knowledge, skills, and creativity of stakeholders to relentlessly pursue improvement.</a:t>
            </a:r>
          </a:p>
          <a:p>
            <a:pPr marL="222245" indent="-222245">
              <a:lnSpc>
                <a:spcPct val="90000"/>
              </a:lnSpc>
              <a:buFont typeface="Calibri" pitchFamily="34" charset="0"/>
              <a:buAutoNum type="arabicPeriod"/>
            </a:pPr>
            <a:r>
              <a:rPr lang="en-CA" altLang="en-US" sz="1100" dirty="0"/>
              <a:t>Data based decision making – basing decisions on performance measurement findings.</a:t>
            </a:r>
          </a:p>
          <a:p>
            <a:pPr marL="222245" indent="-222245">
              <a:lnSpc>
                <a:spcPct val="90000"/>
              </a:lnSpc>
              <a:buFont typeface="Calibri" pitchFamily="34" charset="0"/>
              <a:buAutoNum type="arabicPeriod"/>
            </a:pPr>
            <a:r>
              <a:rPr lang="en-CA" altLang="en-US" sz="1100" dirty="0"/>
              <a:t>Societal commitment – striving to understand and demonstrate corporate commitment to society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rPr>
              <a:t>So, why is a culture committed to excellence important? </a:t>
            </a:r>
          </a:p>
          <a:p>
            <a:endParaRPr lang="en-CA" dirty="0"/>
          </a:p>
        </p:txBody>
      </p:sp>
      <p:sp>
        <p:nvSpPr>
          <p:cNvPr id="4" name="Slide Number Placeholder 3"/>
          <p:cNvSpPr>
            <a:spLocks noGrp="1"/>
          </p:cNvSpPr>
          <p:nvPr>
            <p:ph type="sldNum" sz="quarter" idx="5"/>
          </p:nvPr>
        </p:nvSpPr>
        <p:spPr/>
        <p:txBody>
          <a:bodyPr/>
          <a:lstStyle/>
          <a:p>
            <a:fld id="{80D9AB19-D23B-4265-8153-32DA31A5A584}" type="slidenum">
              <a:rPr lang="en-US" smtClean="0"/>
              <a:t>5</a:t>
            </a:fld>
            <a:endParaRPr lang="en-US" dirty="0"/>
          </a:p>
        </p:txBody>
      </p:sp>
    </p:spTree>
    <p:extLst>
      <p:ext uri="{BB962C8B-B14F-4D97-AF65-F5344CB8AC3E}">
        <p14:creationId xmlns:p14="http://schemas.microsoft.com/office/powerpoint/2010/main" val="11971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Perhaps the best way to capture why a culture of excellence is important, is to provide some examples</a:t>
            </a:r>
          </a:p>
          <a:p>
            <a:r>
              <a:rPr lang="en-CA" sz="1100" dirty="0"/>
              <a:t>Here are stories about two hospitality and tourism organizations that have developed a culture committed to excellence</a:t>
            </a:r>
          </a:p>
          <a:p>
            <a:r>
              <a:rPr lang="en-CA" sz="1100" dirty="0"/>
              <a:t>Both are based on experiences I have had</a:t>
            </a:r>
          </a:p>
          <a:p>
            <a:endParaRPr lang="en-CA" dirty="0"/>
          </a:p>
        </p:txBody>
      </p:sp>
      <p:sp>
        <p:nvSpPr>
          <p:cNvPr id="4" name="Slide Number Placeholder 3"/>
          <p:cNvSpPr>
            <a:spLocks noGrp="1"/>
          </p:cNvSpPr>
          <p:nvPr>
            <p:ph type="sldNum" sz="quarter" idx="10"/>
          </p:nvPr>
        </p:nvSpPr>
        <p:spPr/>
        <p:txBody>
          <a:bodyPr/>
          <a:lstStyle/>
          <a:p>
            <a:fld id="{80D9AB19-D23B-4265-8153-32DA31A5A584}" type="slidenum">
              <a:rPr lang="en-US" smtClean="0"/>
              <a:t>6</a:t>
            </a:fld>
            <a:endParaRPr lang="en-US" dirty="0"/>
          </a:p>
        </p:txBody>
      </p:sp>
    </p:spTree>
    <p:extLst>
      <p:ext uri="{BB962C8B-B14F-4D97-AF65-F5344CB8AC3E}">
        <p14:creationId xmlns:p14="http://schemas.microsoft.com/office/powerpoint/2010/main" val="393400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z="1100" dirty="0">
                <a:solidFill>
                  <a:schemeClr val="tx1"/>
                </a:solidFill>
                <a:latin typeface="+mn-lt"/>
              </a:rPr>
              <a:t>Delta Hotels:</a:t>
            </a:r>
          </a:p>
          <a:p>
            <a:pPr marL="171450" indent="-171450">
              <a:buFont typeface="Arial" panose="020B0604020202020204" pitchFamily="34" charset="0"/>
              <a:buChar char="•"/>
            </a:pPr>
            <a:r>
              <a:rPr lang="en-CA" sz="1100" dirty="0">
                <a:solidFill>
                  <a:schemeClr val="tx1"/>
                </a:solidFill>
                <a:latin typeface="+mn-lt"/>
              </a:rPr>
              <a:t>Has enjoyed improving levels of performance since implementing an excellence model</a:t>
            </a:r>
          </a:p>
          <a:p>
            <a:pPr marL="171450" indent="-171450">
              <a:buFont typeface="Arial" panose="020B0604020202020204" pitchFamily="34" charset="0"/>
              <a:buChar char="•"/>
            </a:pPr>
            <a:r>
              <a:rPr lang="en-CA" sz="1100" dirty="0">
                <a:solidFill>
                  <a:schemeClr val="tx1"/>
                </a:solidFill>
                <a:latin typeface="+mn-lt"/>
              </a:rPr>
              <a:t>Stand out from other hotels in the industry with exceptional ratings across a balanced system of measurement and with the number of applications for employment they receive each month</a:t>
            </a:r>
          </a:p>
          <a:p>
            <a:pPr marL="171450" indent="-171450">
              <a:buFont typeface="Arial" panose="020B0604020202020204" pitchFamily="34" charset="0"/>
              <a:buChar char="•"/>
            </a:pPr>
            <a:r>
              <a:rPr lang="en-CA" sz="1100" dirty="0">
                <a:solidFill>
                  <a:schemeClr val="tx1"/>
                </a:solidFill>
                <a:latin typeface="+mn-lt"/>
              </a:rPr>
              <a:t>When speaking with Delta GMs about using an excellence model, each reinforced the importance of developing a culture committed to excellence. And when asked about the best thing about implementing the model each GM mentioned something different e.g. leadership, customers, employees, work processes, financial results</a:t>
            </a:r>
          </a:p>
          <a:p>
            <a:pPr marL="171450" lvl="0" indent="-171450">
              <a:spcAft>
                <a:spcPts val="0"/>
              </a:spcAft>
              <a:buFont typeface="Arial" panose="020B0604020202020204" pitchFamily="34" charset="0"/>
              <a:buChar char="•"/>
              <a:tabLst>
                <a:tab pos="457200" algn="l"/>
              </a:tabLst>
            </a:pPr>
            <a:r>
              <a:rPr lang="en-US" sz="1100" dirty="0">
                <a:solidFill>
                  <a:schemeClr val="tx1"/>
                </a:solidFill>
                <a:effectLst/>
                <a:latin typeface="+mn-lt"/>
                <a:ea typeface="Times New Roman" panose="02020603050405020304" pitchFamily="18" charset="0"/>
                <a:cs typeface="Times New Roman" panose="02020603050405020304" pitchFamily="18" charset="0"/>
              </a:rPr>
              <a:t>Behind the scenes here are some examples of the way Delta works:</a:t>
            </a:r>
          </a:p>
          <a:p>
            <a:pPr marL="628650" lvl="1" indent="-171450">
              <a:spcAft>
                <a:spcPts val="0"/>
              </a:spcAft>
              <a:buFont typeface="Arial" panose="020B0604020202020204" pitchFamily="34" charset="0"/>
              <a:buChar char="•"/>
              <a:tabLst>
                <a:tab pos="457200" algn="l"/>
              </a:tabLst>
            </a:pPr>
            <a:r>
              <a:rPr lang="en-US" sz="1100" dirty="0">
                <a:solidFill>
                  <a:schemeClr val="tx1"/>
                </a:solidFill>
                <a:effectLst/>
                <a:latin typeface="+mn-lt"/>
                <a:ea typeface="Times New Roman" panose="02020603050405020304" pitchFamily="18" charset="0"/>
                <a:cs typeface="Times New Roman" panose="02020603050405020304" pitchFamily="18" charset="0"/>
              </a:rPr>
              <a:t>Strategy is to attract, engage, and retain people, ensure processes are effective, and continually improve</a:t>
            </a:r>
          </a:p>
          <a:p>
            <a:pPr marL="628650" lvl="1" indent="-171450">
              <a:spcAft>
                <a:spcPts val="0"/>
              </a:spcAft>
              <a:buFont typeface="Arial" panose="020B0604020202020204" pitchFamily="34" charset="0"/>
              <a:buChar char="•"/>
              <a:tabLst>
                <a:tab pos="457200" algn="l"/>
              </a:tabLst>
            </a:pPr>
            <a:r>
              <a:rPr lang="en-US" sz="1100" dirty="0">
                <a:solidFill>
                  <a:schemeClr val="tx1"/>
                </a:solidFill>
                <a:effectLst/>
                <a:latin typeface="+mn-lt"/>
                <a:ea typeface="Times New Roman" panose="02020603050405020304" pitchFamily="18" charset="0"/>
                <a:cs typeface="Times New Roman" panose="02020603050405020304" pitchFamily="18" charset="0"/>
              </a:rPr>
              <a:t>Website is a powerful tool for recruitment, use video clip of CEO, pictures of people, and employee testimonials, see recruitment as a marketing function (selling jobs and experiences)</a:t>
            </a:r>
            <a:endParaRPr lang="en-CA" sz="1100" dirty="0">
              <a:solidFill>
                <a:schemeClr val="tx1"/>
              </a:solidFill>
              <a:effectLst/>
              <a:latin typeface="+mn-lt"/>
              <a:ea typeface="Times New Roman" panose="02020603050405020304" pitchFamily="18" charset="0"/>
            </a:endParaRPr>
          </a:p>
          <a:p>
            <a:pPr marL="628650" lvl="1" indent="-171450">
              <a:spcAft>
                <a:spcPts val="0"/>
              </a:spcAft>
              <a:buFont typeface="Arial" panose="020B0604020202020204" pitchFamily="34" charset="0"/>
              <a:buChar char="•"/>
              <a:tabLst>
                <a:tab pos="457200" algn="l"/>
              </a:tabLst>
            </a:pPr>
            <a:r>
              <a:rPr lang="en-US" sz="1100" dirty="0">
                <a:solidFill>
                  <a:schemeClr val="tx1"/>
                </a:solidFill>
                <a:effectLst/>
                <a:latin typeface="+mn-lt"/>
                <a:ea typeface="Times New Roman" panose="02020603050405020304" pitchFamily="18" charset="0"/>
                <a:cs typeface="Times New Roman" panose="02020603050405020304" pitchFamily="18" charset="0"/>
              </a:rPr>
              <a:t>Flat organization, employees are empowered to make decisions that affect themselves or customers, employees can talk to the CEO anytime</a:t>
            </a:r>
            <a:endParaRPr lang="en-CA" sz="1100" dirty="0">
              <a:solidFill>
                <a:schemeClr val="tx1"/>
              </a:solidFill>
              <a:effectLst/>
              <a:latin typeface="+mn-lt"/>
              <a:ea typeface="Times New Roman" panose="02020603050405020304" pitchFamily="18" charset="0"/>
            </a:endParaRPr>
          </a:p>
          <a:p>
            <a:pPr marL="628650" lvl="1" indent="-171450">
              <a:spcAft>
                <a:spcPts val="0"/>
              </a:spcAft>
              <a:buFont typeface="Arial" panose="020B0604020202020204" pitchFamily="34" charset="0"/>
              <a:buChar char="•"/>
              <a:tabLst>
                <a:tab pos="457200" algn="l"/>
              </a:tabLst>
            </a:pPr>
            <a:r>
              <a:rPr lang="en-US" sz="1100" dirty="0">
                <a:solidFill>
                  <a:schemeClr val="tx1"/>
                </a:solidFill>
                <a:effectLst/>
                <a:latin typeface="+mn-lt"/>
                <a:ea typeface="Times New Roman" panose="02020603050405020304" pitchFamily="18" charset="0"/>
                <a:cs typeface="Times New Roman" panose="02020603050405020304" pitchFamily="18" charset="0"/>
              </a:rPr>
              <a:t>Mid managers communicate brand-culture-strategy to front line staff</a:t>
            </a:r>
            <a:endParaRPr lang="en-CA" sz="1100" dirty="0">
              <a:solidFill>
                <a:schemeClr val="tx1"/>
              </a:solidFill>
              <a:effectLst/>
              <a:latin typeface="+mn-lt"/>
              <a:ea typeface="Times New Roman" panose="02020603050405020304" pitchFamily="18" charset="0"/>
            </a:endParaRPr>
          </a:p>
          <a:p>
            <a:pPr marL="628650" lvl="1" indent="-171450">
              <a:spcAft>
                <a:spcPts val="0"/>
              </a:spcAft>
              <a:buFont typeface="Arial" panose="020B0604020202020204" pitchFamily="34" charset="0"/>
              <a:buChar char="•"/>
              <a:tabLst>
                <a:tab pos="457200" algn="l"/>
              </a:tabLst>
            </a:pPr>
            <a:r>
              <a:rPr lang="en-US" sz="1100" dirty="0">
                <a:solidFill>
                  <a:schemeClr val="tx1"/>
                </a:solidFill>
                <a:effectLst/>
                <a:latin typeface="+mn-lt"/>
                <a:ea typeface="Times New Roman" panose="02020603050405020304" pitchFamily="18" charset="0"/>
                <a:cs typeface="Times New Roman" panose="02020603050405020304" pitchFamily="18" charset="0"/>
              </a:rPr>
              <a:t>Have quarterly town hall meetings, share business information with employees, get people to talk and generate ideas</a:t>
            </a:r>
            <a:endParaRPr lang="en-CA" sz="1100" dirty="0">
              <a:solidFill>
                <a:schemeClr val="tx1"/>
              </a:solidFill>
              <a:effectLst/>
              <a:latin typeface="+mn-lt"/>
              <a:ea typeface="Times New Roman" panose="02020603050405020304" pitchFamily="18" charset="0"/>
            </a:endParaRPr>
          </a:p>
          <a:p>
            <a:pPr marL="628650" lvl="1" indent="-171450">
              <a:spcAft>
                <a:spcPts val="0"/>
              </a:spcAft>
              <a:buFont typeface="Arial" panose="020B0604020202020204" pitchFamily="34" charset="0"/>
              <a:buChar char="•"/>
              <a:tabLst>
                <a:tab pos="457200" algn="l"/>
              </a:tabLst>
            </a:pPr>
            <a:r>
              <a:rPr lang="en-US" sz="1100" dirty="0">
                <a:solidFill>
                  <a:schemeClr val="tx1"/>
                </a:solidFill>
                <a:effectLst/>
                <a:latin typeface="+mn-lt"/>
                <a:ea typeface="Times New Roman" panose="02020603050405020304" pitchFamily="18" charset="0"/>
                <a:cs typeface="Times New Roman" panose="02020603050405020304" pitchFamily="18" charset="0"/>
              </a:rPr>
              <a:t>Quarterly newsletter shares successes</a:t>
            </a:r>
            <a:endParaRPr lang="en-CA" sz="1100" dirty="0">
              <a:solidFill>
                <a:schemeClr val="tx1"/>
              </a:solidFill>
              <a:effectLst/>
              <a:latin typeface="+mn-lt"/>
              <a:ea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D9AB19-D23B-4265-8153-32DA31A5A584}"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864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0" i="0" u="none" strike="noStrike" kern="1200" dirty="0">
                <a:solidFill>
                  <a:schemeClr val="tx1"/>
                </a:solidFill>
                <a:effectLst/>
                <a:latin typeface="+mn-lt"/>
                <a:ea typeface="+mn-ea"/>
                <a:cs typeface="+mn-cs"/>
              </a:rPr>
              <a:t>Worked with WEM to implement an excellence model and noticed the shift in the culture</a:t>
            </a:r>
          </a:p>
          <a:p>
            <a:pPr marL="171450" indent="-171450">
              <a:buFont typeface="Arial" panose="020B0604020202020204" pitchFamily="34" charset="0"/>
              <a:buChar char="•"/>
            </a:pPr>
            <a:r>
              <a:rPr lang="en-US" sz="1100" b="0" i="0" u="none" strike="noStrike" kern="1200" dirty="0">
                <a:solidFill>
                  <a:schemeClr val="tx1"/>
                </a:solidFill>
                <a:effectLst/>
                <a:latin typeface="+mn-lt"/>
                <a:ea typeface="+mn-ea"/>
                <a:cs typeface="+mn-cs"/>
              </a:rPr>
              <a:t>GM used to spend ½ day per month in the shoes of employees (leadership involvement) </a:t>
            </a:r>
          </a:p>
          <a:p>
            <a:pPr marL="171450" indent="-171450">
              <a:buFont typeface="Arial" panose="020B0604020202020204" pitchFamily="34" charset="0"/>
              <a:buChar char="•"/>
            </a:pPr>
            <a:r>
              <a:rPr lang="en-US" sz="1100" b="0" i="0" u="none" strike="noStrike" kern="1200" dirty="0">
                <a:solidFill>
                  <a:schemeClr val="tx1"/>
                </a:solidFill>
                <a:effectLst/>
                <a:latin typeface="+mn-lt"/>
                <a:ea typeface="+mn-ea"/>
                <a:cs typeface="+mn-cs"/>
              </a:rPr>
              <a:t>Aligned strategic plan, business plan, employee performance plan and the reward &amp; recognition program to support goals and objectives (alignment) </a:t>
            </a:r>
          </a:p>
          <a:p>
            <a:pPr marL="171450" indent="-171450">
              <a:buFont typeface="Arial" panose="020B0604020202020204" pitchFamily="34" charset="0"/>
              <a:buChar char="•"/>
            </a:pPr>
            <a:r>
              <a:rPr lang="en-US" sz="1100" b="0" i="0" u="none" strike="noStrike" kern="1200" dirty="0">
                <a:solidFill>
                  <a:schemeClr val="tx1"/>
                </a:solidFill>
                <a:effectLst/>
                <a:latin typeface="+mn-lt"/>
                <a:ea typeface="+mn-ea"/>
                <a:cs typeface="+mn-cs"/>
              </a:rPr>
              <a:t>Had an advisory board that included children and provided feedback on the parks and attractions (focus on customer) </a:t>
            </a:r>
          </a:p>
          <a:p>
            <a:pPr marL="171450" indent="-171450">
              <a:buFont typeface="Arial" panose="020B0604020202020204" pitchFamily="34" charset="0"/>
              <a:buChar char="•"/>
            </a:pPr>
            <a:r>
              <a:rPr lang="en-US" sz="1100" b="0" i="0" u="none" strike="noStrike" kern="1200" dirty="0">
                <a:solidFill>
                  <a:schemeClr val="tx1"/>
                </a:solidFill>
                <a:effectLst/>
                <a:latin typeface="+mn-lt"/>
                <a:ea typeface="+mn-ea"/>
                <a:cs typeface="+mn-cs"/>
              </a:rPr>
              <a:t>Trained and developed employees and involved them in improvement initiatives (people involvement)</a:t>
            </a:r>
          </a:p>
          <a:p>
            <a:pPr marL="171450" indent="-171450">
              <a:buFont typeface="Arial" panose="020B0604020202020204" pitchFamily="34" charset="0"/>
              <a:buChar char="•"/>
            </a:pPr>
            <a:r>
              <a:rPr lang="en-US" sz="1100" b="0" i="0" u="none" strike="noStrike" kern="1200" dirty="0">
                <a:solidFill>
                  <a:schemeClr val="tx1"/>
                </a:solidFill>
                <a:effectLst/>
                <a:latin typeface="+mn-lt"/>
                <a:ea typeface="+mn-ea"/>
                <a:cs typeface="+mn-cs"/>
              </a:rPr>
              <a:t>Worked with promotional partners in the hospitality and tourism industry, worked with a few trusted suppliers (partnership development) </a:t>
            </a:r>
          </a:p>
          <a:p>
            <a:pPr marL="171450" indent="-171450">
              <a:buFont typeface="Arial" panose="020B0604020202020204" pitchFamily="34" charset="0"/>
              <a:buChar char="•"/>
            </a:pPr>
            <a:r>
              <a:rPr lang="en-US" sz="1100" b="0" i="0" u="none" strike="noStrike" kern="1200" dirty="0">
                <a:solidFill>
                  <a:schemeClr val="tx1"/>
                </a:solidFill>
                <a:effectLst/>
                <a:latin typeface="+mn-lt"/>
                <a:ea typeface="+mn-ea"/>
                <a:cs typeface="+mn-cs"/>
              </a:rPr>
              <a:t>Conducted annual assessments to build on strengths and address opportunities for improvement (continuous improvement)</a:t>
            </a:r>
          </a:p>
          <a:p>
            <a:pPr marL="171450" indent="-171450">
              <a:buFont typeface="Arial" panose="020B0604020202020204" pitchFamily="34" charset="0"/>
              <a:buChar char="•"/>
            </a:pPr>
            <a:r>
              <a:rPr lang="en-US" sz="1100" b="0" i="0" u="none" strike="noStrike" kern="1200" dirty="0">
                <a:solidFill>
                  <a:schemeClr val="tx1"/>
                </a:solidFill>
                <a:effectLst/>
                <a:latin typeface="+mn-lt"/>
                <a:ea typeface="+mn-ea"/>
                <a:cs typeface="+mn-cs"/>
              </a:rPr>
              <a:t>Gave back to the community through donations of attraction passes and volunteer hours (societal commitment)</a:t>
            </a:r>
            <a:endParaRPr lang="en-CA" sz="11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D9AB19-D23B-4265-8153-32DA31A5A584}"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6784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So, how do you go about assessing the culture of excellence in an organization?</a:t>
            </a:r>
            <a:endParaRPr lang="en-CA" sz="1100" dirty="0"/>
          </a:p>
        </p:txBody>
      </p:sp>
      <p:sp>
        <p:nvSpPr>
          <p:cNvPr id="4" name="Slide Number Placeholder 3"/>
          <p:cNvSpPr>
            <a:spLocks noGrp="1"/>
          </p:cNvSpPr>
          <p:nvPr>
            <p:ph type="sldNum" sz="quarter" idx="5"/>
          </p:nvPr>
        </p:nvSpPr>
        <p:spPr/>
        <p:txBody>
          <a:bodyPr/>
          <a:lstStyle/>
          <a:p>
            <a:fld id="{80D9AB19-D23B-4265-8153-32DA31A5A584}" type="slidenum">
              <a:rPr lang="en-US" smtClean="0"/>
              <a:t>9</a:t>
            </a:fld>
            <a:endParaRPr lang="en-US" dirty="0"/>
          </a:p>
        </p:txBody>
      </p:sp>
    </p:spTree>
    <p:extLst>
      <p:ext uri="{BB962C8B-B14F-4D97-AF65-F5344CB8AC3E}">
        <p14:creationId xmlns:p14="http://schemas.microsoft.com/office/powerpoint/2010/main" val="196134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278621FB-99FF-443E-9D85-8F243747A9DA}"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EC7DC596-B3AF-4C46-B8D3-4401071A58E5}" type="slidenum">
              <a:rPr lang="en-US"/>
              <a:pPr>
                <a:defRPr/>
              </a:pPr>
              <a:t>‹#›</a:t>
            </a:fld>
            <a:endParaRPr lang="en-US"/>
          </a:p>
        </p:txBody>
      </p:sp>
    </p:spTree>
    <p:extLst>
      <p:ext uri="{BB962C8B-B14F-4D97-AF65-F5344CB8AC3E}">
        <p14:creationId xmlns:p14="http://schemas.microsoft.com/office/powerpoint/2010/main" val="272346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B30F2002-8E4E-40C0-8B8F-A26BD722AB79}"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3F1743C3-6496-4CED-B59B-13CD949B2494}" type="slidenum">
              <a:rPr lang="en-US"/>
              <a:pPr>
                <a:defRPr/>
              </a:pPr>
              <a:t>‹#›</a:t>
            </a:fld>
            <a:endParaRPr lang="en-US"/>
          </a:p>
        </p:txBody>
      </p:sp>
    </p:spTree>
    <p:extLst>
      <p:ext uri="{BB962C8B-B14F-4D97-AF65-F5344CB8AC3E}">
        <p14:creationId xmlns:p14="http://schemas.microsoft.com/office/powerpoint/2010/main" val="384240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066D5A1F-DB09-439E-B3F2-2D3A5967E656}"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58F4787A-9B01-4606-8400-625F033BBB46}" type="slidenum">
              <a:rPr lang="en-US"/>
              <a:pPr>
                <a:defRPr/>
              </a:pPr>
              <a:t>‹#›</a:t>
            </a:fld>
            <a:endParaRPr lang="en-US"/>
          </a:p>
        </p:txBody>
      </p:sp>
    </p:spTree>
    <p:extLst>
      <p:ext uri="{BB962C8B-B14F-4D97-AF65-F5344CB8AC3E}">
        <p14:creationId xmlns:p14="http://schemas.microsoft.com/office/powerpoint/2010/main" val="174826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86C06E62-1954-48B9-A64D-722A2BE27760}" type="datetimeFigureOut">
              <a:rPr lang="en-US"/>
              <a:pPr>
                <a:defRPr/>
              </a:pPr>
              <a:t>11/30/2022</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8F72AB51-A137-41B9-82B1-0B049E81FC1B}" type="slidenum">
              <a:rPr lang="en-US"/>
              <a:pPr>
                <a:defRPr/>
              </a:pPr>
              <a:t>‹#›</a:t>
            </a:fld>
            <a:endParaRPr lang="en-US"/>
          </a:p>
        </p:txBody>
      </p:sp>
    </p:spTree>
    <p:extLst>
      <p:ext uri="{BB962C8B-B14F-4D97-AF65-F5344CB8AC3E}">
        <p14:creationId xmlns:p14="http://schemas.microsoft.com/office/powerpoint/2010/main" val="174651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F77AAF1C-D12C-403B-94AB-99EFDD6EF766}" type="datetimeFigureOut">
              <a:rPr lang="en-US"/>
              <a:pPr>
                <a:defRPr/>
              </a:pPr>
              <a:t>11/30/2022</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A6D85F4F-E7CA-4904-98B6-85A17C3D8130}" type="slidenum">
              <a:rPr lang="en-US"/>
              <a:pPr>
                <a:defRPr/>
              </a:pPr>
              <a:t>‹#›</a:t>
            </a:fld>
            <a:endParaRPr lang="en-US"/>
          </a:p>
        </p:txBody>
      </p:sp>
    </p:spTree>
    <p:extLst>
      <p:ext uri="{BB962C8B-B14F-4D97-AF65-F5344CB8AC3E}">
        <p14:creationId xmlns:p14="http://schemas.microsoft.com/office/powerpoint/2010/main" val="195416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 tex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180089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image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12" name="Picture Placeholder 8"/>
          <p:cNvSpPr>
            <a:spLocks noGrp="1"/>
          </p:cNvSpPr>
          <p:nvPr>
            <p:ph type="pic" sz="quarter" idx="13"/>
          </p:nvPr>
        </p:nvSpPr>
        <p:spPr>
          <a:xfrm>
            <a:off x="990600" y="1600200"/>
            <a:ext cx="7238999" cy="3900714"/>
          </a:xfrm>
          <a:solidFill>
            <a:srgbClr val="FFFFFF"/>
          </a:solidFill>
        </p:spPr>
        <p:txBody>
          <a:bodyPr>
            <a:normAutofit/>
          </a:bodyPr>
          <a:lstStyle>
            <a:lvl1pPr>
              <a:defRPr sz="3200">
                <a:solidFill>
                  <a:srgbClr val="026CB6"/>
                </a:solidFill>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60930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hart Placeholder 5"/>
          <p:cNvSpPr>
            <a:spLocks noGrp="1"/>
          </p:cNvSpPr>
          <p:nvPr>
            <p:ph type="chart" sz="quarter" idx="10"/>
          </p:nvPr>
        </p:nvSpPr>
        <p:spPr>
          <a:xfrm>
            <a:off x="996696" y="1600200"/>
            <a:ext cx="7232904" cy="3962400"/>
          </a:xfrm>
        </p:spPr>
        <p:txBody>
          <a:bodyPr/>
          <a:lstStyle/>
          <a:p>
            <a:endParaRPr lang="en-US" dirty="0"/>
          </a:p>
        </p:txBody>
      </p:sp>
    </p:spTree>
    <p:extLst>
      <p:ext uri="{BB962C8B-B14F-4D97-AF65-F5344CB8AC3E}">
        <p14:creationId xmlns:p14="http://schemas.microsoft.com/office/powerpoint/2010/main" val="4044054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hasCustomPrompt="1"/>
          </p:nvPr>
        </p:nvSpPr>
        <p:spPr>
          <a:xfrm>
            <a:off x="339970" y="5409547"/>
            <a:ext cx="6400800" cy="471531"/>
          </a:xfrm>
          <a:prstGeom prst="rect">
            <a:avLst/>
          </a:prstGeom>
        </p:spPr>
        <p:txBody>
          <a:bodyPr>
            <a:normAutofit/>
          </a:bodyPr>
          <a:lstStyle>
            <a:lvl1pPr marL="0" indent="0" algn="l">
              <a:buNone/>
              <a:defRPr sz="19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ysClr val="window" lastClr="FFFFFF"/>
                </a:solidFill>
                <a:effectLst/>
                <a:uLnTx/>
                <a:uFillTx/>
                <a:latin typeface="Arial"/>
                <a:cs typeface="Arial"/>
              </a:rPr>
              <a:t>SUBHEAD (ALL CAPS)</a:t>
            </a:r>
          </a:p>
        </p:txBody>
      </p:sp>
      <p:sp>
        <p:nvSpPr>
          <p:cNvPr id="16" name="Text Placeholder 13"/>
          <p:cNvSpPr>
            <a:spLocks noGrp="1"/>
          </p:cNvSpPr>
          <p:nvPr>
            <p:ph type="body" sz="quarter" idx="11" hasCustomPrompt="1"/>
          </p:nvPr>
        </p:nvSpPr>
        <p:spPr>
          <a:xfrm>
            <a:off x="339970" y="6213599"/>
            <a:ext cx="1993900" cy="350960"/>
          </a:xfrm>
          <a:prstGeom prst="rect">
            <a:avLst/>
          </a:prstGeom>
        </p:spPr>
        <p:txBody>
          <a:bodyPr>
            <a:normAutofit/>
          </a:bodyPr>
          <a:lstStyle>
            <a:lvl1pPr>
              <a:defRPr sz="160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Arial"/>
                <a:cs typeface="Arial"/>
              </a:rPr>
              <a:t>Month Day, Year</a:t>
            </a:r>
          </a:p>
        </p:txBody>
      </p:sp>
      <p:sp>
        <p:nvSpPr>
          <p:cNvPr id="7" name="Picture Placeholder 8"/>
          <p:cNvSpPr>
            <a:spLocks noGrp="1"/>
          </p:cNvSpPr>
          <p:nvPr>
            <p:ph type="pic" sz="quarter" idx="13"/>
          </p:nvPr>
        </p:nvSpPr>
        <p:spPr>
          <a:xfrm>
            <a:off x="132818" y="1795179"/>
            <a:ext cx="8887968" cy="3238725"/>
          </a:xfrm>
          <a:solidFill>
            <a:srgbClr val="FFFFFF"/>
          </a:solidFill>
        </p:spPr>
        <p:txBody>
          <a:bodyPr>
            <a:normAutofit/>
          </a:bodyPr>
          <a:lstStyle>
            <a:lvl1pPr>
              <a:defRPr sz="2300">
                <a:solidFill>
                  <a:srgbClr val="C050FF"/>
                </a:solidFill>
              </a:defRPr>
            </a:lvl1pPr>
          </a:lstStyle>
          <a:p>
            <a:pPr lvl="0"/>
            <a:endParaRPr lang="en-US" noProof="0"/>
          </a:p>
        </p:txBody>
      </p:sp>
    </p:spTree>
    <p:extLst>
      <p:ext uri="{BB962C8B-B14F-4D97-AF65-F5344CB8AC3E}">
        <p14:creationId xmlns:p14="http://schemas.microsoft.com/office/powerpoint/2010/main" val="3676093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ient Partn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Picture Placeholder 8"/>
          <p:cNvSpPr>
            <a:spLocks noGrp="1"/>
          </p:cNvSpPr>
          <p:nvPr>
            <p:ph type="pic" sz="quarter" idx="13"/>
          </p:nvPr>
        </p:nvSpPr>
        <p:spPr>
          <a:xfrm>
            <a:off x="4254498" y="2278633"/>
            <a:ext cx="3291840" cy="2743200"/>
          </a:xfrm>
          <a:solidFill>
            <a:srgbClr val="FFFFFF"/>
          </a:solidFill>
        </p:spPr>
        <p:txBody>
          <a:bodyPr>
            <a:normAutofit/>
          </a:bodyPr>
          <a:lstStyle>
            <a:lvl1pPr>
              <a:defRPr sz="2300">
                <a:solidFill>
                  <a:srgbClr val="C050FF"/>
                </a:solidFill>
              </a:defRPr>
            </a:lvl1pPr>
          </a:lstStyle>
          <a:p>
            <a:pPr lvl="0"/>
            <a:endParaRPr lang="en-US" noProof="0"/>
          </a:p>
        </p:txBody>
      </p:sp>
      <p:pic>
        <p:nvPicPr>
          <p:cNvPr id="6" name="Picture 5">
            <a:extLst>
              <a:ext uri="{FF2B5EF4-FFF2-40B4-BE49-F238E27FC236}">
                <a16:creationId xmlns:a16="http://schemas.microsoft.com/office/drawing/2014/main" id="{AA24ED3F-6055-402C-917D-FAEAA6937DA3}"/>
              </a:ext>
            </a:extLst>
          </p:cNvPr>
          <p:cNvPicPr>
            <a:picLocks noChangeAspect="1"/>
          </p:cNvPicPr>
          <p:nvPr userDrawn="1"/>
        </p:nvPicPr>
        <p:blipFill>
          <a:blip r:embed="rId3"/>
          <a:srcRect/>
          <a:stretch/>
        </p:blipFill>
        <p:spPr>
          <a:xfrm>
            <a:off x="296238" y="5698435"/>
            <a:ext cx="1968999" cy="721967"/>
          </a:xfrm>
          <a:prstGeom prst="rect">
            <a:avLst/>
          </a:prstGeom>
        </p:spPr>
      </p:pic>
    </p:spTree>
    <p:extLst>
      <p:ext uri="{BB962C8B-B14F-4D97-AF65-F5344CB8AC3E}">
        <p14:creationId xmlns:p14="http://schemas.microsoft.com/office/powerpoint/2010/main" val="2328720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996695" y="1243586"/>
            <a:ext cx="5879592" cy="4132697"/>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pic>
        <p:nvPicPr>
          <p:cNvPr id="4" name="Picture 3">
            <a:extLst>
              <a:ext uri="{FF2B5EF4-FFF2-40B4-BE49-F238E27FC236}">
                <a16:creationId xmlns:a16="http://schemas.microsoft.com/office/drawing/2014/main" id="{91C895DF-0707-4EE8-A533-6B840FFC7565}"/>
              </a:ext>
            </a:extLst>
          </p:cNvPr>
          <p:cNvPicPr>
            <a:picLocks noChangeAspect="1"/>
          </p:cNvPicPr>
          <p:nvPr userDrawn="1"/>
        </p:nvPicPr>
        <p:blipFill>
          <a:blip r:embed="rId3"/>
          <a:srcRect/>
          <a:stretch/>
        </p:blipFill>
        <p:spPr>
          <a:xfrm>
            <a:off x="296238" y="5698435"/>
            <a:ext cx="1968999" cy="721967"/>
          </a:xfrm>
          <a:prstGeom prst="rect">
            <a:avLst/>
          </a:prstGeom>
        </p:spPr>
      </p:pic>
    </p:spTree>
    <p:extLst>
      <p:ext uri="{BB962C8B-B14F-4D97-AF65-F5344CB8AC3E}">
        <p14:creationId xmlns:p14="http://schemas.microsoft.com/office/powerpoint/2010/main" val="206638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46C94872-64F0-498A-8996-58F5C4B2E43C}"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D2744CD2-1477-471B-9FDB-F060CA55EACC}" type="slidenum">
              <a:rPr lang="en-US"/>
              <a:pPr>
                <a:defRPr/>
              </a:pPr>
              <a:t>‹#›</a:t>
            </a:fld>
            <a:endParaRPr lang="en-US"/>
          </a:p>
        </p:txBody>
      </p:sp>
    </p:spTree>
    <p:extLst>
      <p:ext uri="{BB962C8B-B14F-4D97-AF65-F5344CB8AC3E}">
        <p14:creationId xmlns:p14="http://schemas.microsoft.com/office/powerpoint/2010/main" val="223085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996695" y="1243587"/>
            <a:ext cx="5879592" cy="4178965"/>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pic>
        <p:nvPicPr>
          <p:cNvPr id="4" name="Picture 3">
            <a:extLst>
              <a:ext uri="{FF2B5EF4-FFF2-40B4-BE49-F238E27FC236}">
                <a16:creationId xmlns:a16="http://schemas.microsoft.com/office/drawing/2014/main" id="{756B0C7C-4418-4FE0-A9E2-11C18AA19876}"/>
              </a:ext>
            </a:extLst>
          </p:cNvPr>
          <p:cNvPicPr>
            <a:picLocks noChangeAspect="1"/>
          </p:cNvPicPr>
          <p:nvPr userDrawn="1"/>
        </p:nvPicPr>
        <p:blipFill>
          <a:blip r:embed="rId3"/>
          <a:srcRect/>
          <a:stretch/>
        </p:blipFill>
        <p:spPr>
          <a:xfrm>
            <a:off x="377514" y="5596291"/>
            <a:ext cx="2044927" cy="749807"/>
          </a:xfrm>
          <a:prstGeom prst="rect">
            <a:avLst/>
          </a:prstGeom>
        </p:spPr>
      </p:pic>
    </p:spTree>
    <p:extLst>
      <p:ext uri="{BB962C8B-B14F-4D97-AF65-F5344CB8AC3E}">
        <p14:creationId xmlns:p14="http://schemas.microsoft.com/office/powerpoint/2010/main" val="4022989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996695" y="1243587"/>
            <a:ext cx="5879592" cy="4178965"/>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pic>
        <p:nvPicPr>
          <p:cNvPr id="4" name="Picture 3">
            <a:extLst>
              <a:ext uri="{FF2B5EF4-FFF2-40B4-BE49-F238E27FC236}">
                <a16:creationId xmlns:a16="http://schemas.microsoft.com/office/drawing/2014/main" id="{BE0D1113-E9B3-44BC-81F9-8FE3B2C56930}"/>
              </a:ext>
            </a:extLst>
          </p:cNvPr>
          <p:cNvPicPr>
            <a:picLocks noChangeAspect="1"/>
          </p:cNvPicPr>
          <p:nvPr userDrawn="1"/>
        </p:nvPicPr>
        <p:blipFill>
          <a:blip r:embed="rId3"/>
          <a:srcRect/>
          <a:stretch/>
        </p:blipFill>
        <p:spPr>
          <a:xfrm>
            <a:off x="377514" y="5596291"/>
            <a:ext cx="2044927" cy="749807"/>
          </a:xfrm>
          <a:prstGeom prst="rect">
            <a:avLst/>
          </a:prstGeom>
        </p:spPr>
      </p:pic>
    </p:spTree>
    <p:extLst>
      <p:ext uri="{BB962C8B-B14F-4D97-AF65-F5344CB8AC3E}">
        <p14:creationId xmlns:p14="http://schemas.microsoft.com/office/powerpoint/2010/main" val="1196477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996695" y="1243587"/>
            <a:ext cx="5879592" cy="4178965"/>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pic>
        <p:nvPicPr>
          <p:cNvPr id="4" name="Picture 3">
            <a:extLst>
              <a:ext uri="{FF2B5EF4-FFF2-40B4-BE49-F238E27FC236}">
                <a16:creationId xmlns:a16="http://schemas.microsoft.com/office/drawing/2014/main" id="{7CA75371-2FDE-4811-804F-C483ECDBEDA5}"/>
              </a:ext>
            </a:extLst>
          </p:cNvPr>
          <p:cNvPicPr>
            <a:picLocks noChangeAspect="1"/>
          </p:cNvPicPr>
          <p:nvPr userDrawn="1"/>
        </p:nvPicPr>
        <p:blipFill>
          <a:blip r:embed="rId3"/>
          <a:srcRect/>
          <a:stretch/>
        </p:blipFill>
        <p:spPr>
          <a:xfrm>
            <a:off x="377514" y="5596291"/>
            <a:ext cx="2044927" cy="749807"/>
          </a:xfrm>
          <a:prstGeom prst="rect">
            <a:avLst/>
          </a:prstGeom>
        </p:spPr>
      </p:pic>
    </p:spTree>
    <p:extLst>
      <p:ext uri="{BB962C8B-B14F-4D97-AF65-F5344CB8AC3E}">
        <p14:creationId xmlns:p14="http://schemas.microsoft.com/office/powerpoint/2010/main" val="4040572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1"/>
            <a:ext cx="8229600" cy="1044671"/>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996695" y="1783775"/>
            <a:ext cx="5879592"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pic>
        <p:nvPicPr>
          <p:cNvPr id="4" name="Picture 3">
            <a:extLst>
              <a:ext uri="{FF2B5EF4-FFF2-40B4-BE49-F238E27FC236}">
                <a16:creationId xmlns:a16="http://schemas.microsoft.com/office/drawing/2014/main" id="{BDA4537E-C3D3-40C2-B11F-28DA029C28AA}"/>
              </a:ext>
            </a:extLst>
          </p:cNvPr>
          <p:cNvPicPr>
            <a:picLocks noChangeAspect="1"/>
          </p:cNvPicPr>
          <p:nvPr userDrawn="1"/>
        </p:nvPicPr>
        <p:blipFill>
          <a:blip r:embed="rId3"/>
          <a:srcRect/>
          <a:stretch/>
        </p:blipFill>
        <p:spPr>
          <a:xfrm>
            <a:off x="296238" y="5698435"/>
            <a:ext cx="1968999" cy="721967"/>
          </a:xfrm>
          <a:prstGeom prst="rect">
            <a:avLst/>
          </a:prstGeom>
        </p:spPr>
      </p:pic>
    </p:spTree>
    <p:extLst>
      <p:ext uri="{BB962C8B-B14F-4D97-AF65-F5344CB8AC3E}">
        <p14:creationId xmlns:p14="http://schemas.microsoft.com/office/powerpoint/2010/main" val="1849187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1"/>
            <a:ext cx="8229600" cy="1044671"/>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996695" y="1783775"/>
            <a:ext cx="5879592"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pic>
        <p:nvPicPr>
          <p:cNvPr id="4" name="Picture 3">
            <a:extLst>
              <a:ext uri="{FF2B5EF4-FFF2-40B4-BE49-F238E27FC236}">
                <a16:creationId xmlns:a16="http://schemas.microsoft.com/office/drawing/2014/main" id="{594F0A45-17C2-4119-8278-5E542412E440}"/>
              </a:ext>
            </a:extLst>
          </p:cNvPr>
          <p:cNvPicPr>
            <a:picLocks noChangeAspect="1"/>
          </p:cNvPicPr>
          <p:nvPr userDrawn="1"/>
        </p:nvPicPr>
        <p:blipFill>
          <a:blip r:embed="rId3"/>
          <a:srcRect/>
          <a:stretch/>
        </p:blipFill>
        <p:spPr>
          <a:xfrm>
            <a:off x="296238" y="5698435"/>
            <a:ext cx="1968999" cy="721967"/>
          </a:xfrm>
          <a:prstGeom prst="rect">
            <a:avLst/>
          </a:prstGeom>
        </p:spPr>
      </p:pic>
    </p:spTree>
    <p:extLst>
      <p:ext uri="{BB962C8B-B14F-4D97-AF65-F5344CB8AC3E}">
        <p14:creationId xmlns:p14="http://schemas.microsoft.com/office/powerpoint/2010/main" val="4120617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ivider slid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320041"/>
            <a:ext cx="8229600" cy="1044671"/>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996695" y="1783775"/>
            <a:ext cx="5879592"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pic>
        <p:nvPicPr>
          <p:cNvPr id="4" name="Picture 3">
            <a:extLst>
              <a:ext uri="{FF2B5EF4-FFF2-40B4-BE49-F238E27FC236}">
                <a16:creationId xmlns:a16="http://schemas.microsoft.com/office/drawing/2014/main" id="{FBCDF5F3-486B-4F3D-8394-60EFFD8947CF}"/>
              </a:ext>
            </a:extLst>
          </p:cNvPr>
          <p:cNvPicPr>
            <a:picLocks noChangeAspect="1"/>
          </p:cNvPicPr>
          <p:nvPr userDrawn="1"/>
        </p:nvPicPr>
        <p:blipFill>
          <a:blip r:embed="rId3"/>
          <a:srcRect/>
          <a:stretch/>
        </p:blipFill>
        <p:spPr>
          <a:xfrm>
            <a:off x="296238" y="5698435"/>
            <a:ext cx="1968999" cy="721967"/>
          </a:xfrm>
          <a:prstGeom prst="rect">
            <a:avLst/>
          </a:prstGeom>
        </p:spPr>
      </p:pic>
    </p:spTree>
    <p:extLst>
      <p:ext uri="{BB962C8B-B14F-4D97-AF65-F5344CB8AC3E}">
        <p14:creationId xmlns:p14="http://schemas.microsoft.com/office/powerpoint/2010/main" val="3990862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996698" y="1243585"/>
            <a:ext cx="3726367" cy="4114192"/>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7" name="Picture Placeholder 8"/>
          <p:cNvSpPr>
            <a:spLocks noGrp="1"/>
          </p:cNvSpPr>
          <p:nvPr>
            <p:ph type="pic" sz="quarter" idx="11"/>
          </p:nvPr>
        </p:nvSpPr>
        <p:spPr>
          <a:xfrm>
            <a:off x="4889500" y="1672873"/>
            <a:ext cx="3953952" cy="2730831"/>
          </a:xfrm>
          <a:solidFill>
            <a:srgbClr val="FFFFFF"/>
          </a:solidFill>
        </p:spPr>
        <p:txBody>
          <a:bodyPr>
            <a:normAutofit/>
          </a:bodyPr>
          <a:lstStyle>
            <a:lvl1pPr>
              <a:defRPr sz="2300">
                <a:solidFill>
                  <a:srgbClr val="C050FF"/>
                </a:solidFill>
              </a:defRPr>
            </a:lvl1pPr>
          </a:lstStyle>
          <a:p>
            <a:pPr lvl="0"/>
            <a:endParaRPr lang="en-US" noProof="0" dirty="0"/>
          </a:p>
        </p:txBody>
      </p:sp>
      <p:pic>
        <p:nvPicPr>
          <p:cNvPr id="5" name="Picture 4">
            <a:extLst>
              <a:ext uri="{FF2B5EF4-FFF2-40B4-BE49-F238E27FC236}">
                <a16:creationId xmlns:a16="http://schemas.microsoft.com/office/drawing/2014/main" id="{8679D99D-7664-4421-B6B3-C4755541FC45}"/>
              </a:ext>
            </a:extLst>
          </p:cNvPr>
          <p:cNvPicPr>
            <a:picLocks noChangeAspect="1"/>
          </p:cNvPicPr>
          <p:nvPr userDrawn="1"/>
        </p:nvPicPr>
        <p:blipFill>
          <a:blip r:embed="rId3"/>
          <a:srcRect/>
          <a:stretch/>
        </p:blipFill>
        <p:spPr>
          <a:xfrm>
            <a:off x="296238" y="5698435"/>
            <a:ext cx="1968999" cy="721967"/>
          </a:xfrm>
          <a:prstGeom prst="rect">
            <a:avLst/>
          </a:prstGeom>
        </p:spPr>
      </p:pic>
    </p:spTree>
    <p:extLst>
      <p:ext uri="{BB962C8B-B14F-4D97-AF65-F5344CB8AC3E}">
        <p14:creationId xmlns:p14="http://schemas.microsoft.com/office/powerpoint/2010/main" val="205538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image long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996698" y="1243585"/>
            <a:ext cx="3726367" cy="4104939"/>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7" name="Picture Placeholder 8"/>
          <p:cNvSpPr>
            <a:spLocks noGrp="1"/>
          </p:cNvSpPr>
          <p:nvPr>
            <p:ph type="pic" sz="quarter" idx="11"/>
          </p:nvPr>
        </p:nvSpPr>
        <p:spPr>
          <a:xfrm>
            <a:off x="4889500" y="1684137"/>
            <a:ext cx="3953952" cy="3664387"/>
          </a:xfrm>
          <a:solidFill>
            <a:srgbClr val="FFFFFF"/>
          </a:solidFill>
        </p:spPr>
        <p:txBody>
          <a:bodyPr>
            <a:normAutofit/>
          </a:bodyPr>
          <a:lstStyle>
            <a:lvl1pPr>
              <a:defRPr sz="2300">
                <a:solidFill>
                  <a:srgbClr val="C050FF"/>
                </a:solidFill>
              </a:defRPr>
            </a:lvl1pPr>
          </a:lstStyle>
          <a:p>
            <a:pPr lvl="0"/>
            <a:endParaRPr lang="en-US" noProof="0" dirty="0"/>
          </a:p>
        </p:txBody>
      </p:sp>
      <p:pic>
        <p:nvPicPr>
          <p:cNvPr id="5" name="Picture 4">
            <a:extLst>
              <a:ext uri="{FF2B5EF4-FFF2-40B4-BE49-F238E27FC236}">
                <a16:creationId xmlns:a16="http://schemas.microsoft.com/office/drawing/2014/main" id="{1DE5B807-6AE6-4B50-9D59-F7396DB08392}"/>
              </a:ext>
            </a:extLst>
          </p:cNvPr>
          <p:cNvPicPr>
            <a:picLocks noChangeAspect="1"/>
          </p:cNvPicPr>
          <p:nvPr userDrawn="1"/>
        </p:nvPicPr>
        <p:blipFill>
          <a:blip r:embed="rId3"/>
          <a:srcRect/>
          <a:stretch/>
        </p:blipFill>
        <p:spPr>
          <a:xfrm>
            <a:off x="296238" y="5698435"/>
            <a:ext cx="1968999" cy="721967"/>
          </a:xfrm>
          <a:prstGeom prst="rect">
            <a:avLst/>
          </a:prstGeom>
        </p:spPr>
      </p:pic>
    </p:spTree>
    <p:extLst>
      <p:ext uri="{BB962C8B-B14F-4D97-AF65-F5344CB8AC3E}">
        <p14:creationId xmlns:p14="http://schemas.microsoft.com/office/powerpoint/2010/main" val="334438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996698" y="1243586"/>
            <a:ext cx="3726367" cy="4095685"/>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9" name="Picture Placeholder 8"/>
          <p:cNvSpPr>
            <a:spLocks noGrp="1"/>
          </p:cNvSpPr>
          <p:nvPr>
            <p:ph type="pic" sz="quarter" idx="11"/>
          </p:nvPr>
        </p:nvSpPr>
        <p:spPr>
          <a:xfrm>
            <a:off x="4892534" y="1545335"/>
            <a:ext cx="1949196" cy="1788877"/>
          </a:xfrm>
          <a:solidFill>
            <a:srgbClr val="FFFFFF"/>
          </a:solidFill>
        </p:spPr>
        <p:txBody>
          <a:bodyPr>
            <a:normAutofit/>
          </a:bodyPr>
          <a:lstStyle>
            <a:lvl1pPr>
              <a:defRPr sz="2300">
                <a:solidFill>
                  <a:srgbClr val="C050FF"/>
                </a:solidFill>
              </a:defRPr>
            </a:lvl1pPr>
          </a:lstStyle>
          <a:p>
            <a:pPr lvl="0"/>
            <a:endParaRPr lang="en-US" noProof="0"/>
          </a:p>
        </p:txBody>
      </p:sp>
      <p:sp>
        <p:nvSpPr>
          <p:cNvPr id="10" name="Picture Placeholder 8"/>
          <p:cNvSpPr>
            <a:spLocks noGrp="1"/>
          </p:cNvSpPr>
          <p:nvPr>
            <p:ph type="pic" sz="quarter" idx="13"/>
          </p:nvPr>
        </p:nvSpPr>
        <p:spPr>
          <a:xfrm>
            <a:off x="4892534" y="3408049"/>
            <a:ext cx="3975608" cy="1927753"/>
          </a:xfrm>
          <a:solidFill>
            <a:srgbClr val="FFFFFF"/>
          </a:solidFill>
        </p:spPr>
        <p:txBody>
          <a:bodyPr>
            <a:normAutofit/>
          </a:bodyPr>
          <a:lstStyle>
            <a:lvl1pPr>
              <a:defRPr sz="2300">
                <a:solidFill>
                  <a:srgbClr val="C050FF"/>
                </a:solidFill>
              </a:defRPr>
            </a:lvl1pPr>
          </a:lstStyle>
          <a:p>
            <a:pPr lvl="0"/>
            <a:endParaRPr lang="en-US" noProof="0"/>
          </a:p>
        </p:txBody>
      </p:sp>
      <p:sp>
        <p:nvSpPr>
          <p:cNvPr id="11" name="Picture Placeholder 8"/>
          <p:cNvSpPr>
            <a:spLocks noGrp="1"/>
          </p:cNvSpPr>
          <p:nvPr>
            <p:ph type="pic" sz="quarter" idx="14"/>
          </p:nvPr>
        </p:nvSpPr>
        <p:spPr>
          <a:xfrm>
            <a:off x="6911326" y="1545335"/>
            <a:ext cx="1949196" cy="1788877"/>
          </a:xfrm>
          <a:solidFill>
            <a:srgbClr val="FFFFFF"/>
          </a:solidFill>
        </p:spPr>
        <p:txBody>
          <a:bodyPr>
            <a:normAutofit/>
          </a:bodyPr>
          <a:lstStyle>
            <a:lvl1pPr>
              <a:defRPr sz="2300">
                <a:solidFill>
                  <a:srgbClr val="C050FF"/>
                </a:solidFill>
              </a:defRPr>
            </a:lvl1pPr>
          </a:lstStyle>
          <a:p>
            <a:pPr lvl="0"/>
            <a:endParaRPr lang="en-US" noProof="0"/>
          </a:p>
        </p:txBody>
      </p:sp>
      <p:pic>
        <p:nvPicPr>
          <p:cNvPr id="7" name="Picture 6">
            <a:extLst>
              <a:ext uri="{FF2B5EF4-FFF2-40B4-BE49-F238E27FC236}">
                <a16:creationId xmlns:a16="http://schemas.microsoft.com/office/drawing/2014/main" id="{2F87F192-8042-42ED-BA12-221428A889AA}"/>
              </a:ext>
            </a:extLst>
          </p:cNvPr>
          <p:cNvPicPr>
            <a:picLocks noChangeAspect="1"/>
          </p:cNvPicPr>
          <p:nvPr userDrawn="1"/>
        </p:nvPicPr>
        <p:blipFill>
          <a:blip r:embed="rId3"/>
          <a:srcRect/>
          <a:stretch/>
        </p:blipFill>
        <p:spPr>
          <a:xfrm>
            <a:off x="296238" y="5698435"/>
            <a:ext cx="1968999" cy="721967"/>
          </a:xfrm>
          <a:prstGeom prst="rect">
            <a:avLst/>
          </a:prstGeom>
        </p:spPr>
      </p:pic>
    </p:spTree>
    <p:extLst>
      <p:ext uri="{BB962C8B-B14F-4D97-AF65-F5344CB8AC3E}">
        <p14:creationId xmlns:p14="http://schemas.microsoft.com/office/powerpoint/2010/main" val="3598637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image 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12" name="Picture Placeholder 8"/>
          <p:cNvSpPr>
            <a:spLocks noGrp="1"/>
          </p:cNvSpPr>
          <p:nvPr>
            <p:ph type="pic" sz="quarter" idx="13"/>
          </p:nvPr>
        </p:nvSpPr>
        <p:spPr>
          <a:xfrm>
            <a:off x="401030" y="1368425"/>
            <a:ext cx="8352827" cy="3915323"/>
          </a:xfrm>
          <a:solidFill>
            <a:srgbClr val="FFFFFF"/>
          </a:solidFill>
        </p:spPr>
        <p:txBody>
          <a:bodyPr>
            <a:normAutofit/>
          </a:bodyPr>
          <a:lstStyle>
            <a:lvl1pPr>
              <a:defRPr sz="2300">
                <a:solidFill>
                  <a:srgbClr val="C050FF"/>
                </a:solidFill>
              </a:defRPr>
            </a:lvl1pPr>
          </a:lstStyle>
          <a:p>
            <a:pPr lvl="0"/>
            <a:endParaRPr lang="en-US" noProof="0"/>
          </a:p>
        </p:txBody>
      </p:sp>
      <p:pic>
        <p:nvPicPr>
          <p:cNvPr id="4" name="Picture 3">
            <a:extLst>
              <a:ext uri="{FF2B5EF4-FFF2-40B4-BE49-F238E27FC236}">
                <a16:creationId xmlns:a16="http://schemas.microsoft.com/office/drawing/2014/main" id="{6ECCF3D3-45B0-4EEB-A6EA-AB42967C3932}"/>
              </a:ext>
            </a:extLst>
          </p:cNvPr>
          <p:cNvPicPr>
            <a:picLocks noChangeAspect="1"/>
          </p:cNvPicPr>
          <p:nvPr userDrawn="1"/>
        </p:nvPicPr>
        <p:blipFill>
          <a:blip r:embed="rId3"/>
          <a:srcRect/>
          <a:stretch/>
        </p:blipFill>
        <p:spPr>
          <a:xfrm>
            <a:off x="296238" y="5698435"/>
            <a:ext cx="1968999" cy="721967"/>
          </a:xfrm>
          <a:prstGeom prst="rect">
            <a:avLst/>
          </a:prstGeom>
        </p:spPr>
      </p:pic>
    </p:spTree>
    <p:extLst>
      <p:ext uri="{BB962C8B-B14F-4D97-AF65-F5344CB8AC3E}">
        <p14:creationId xmlns:p14="http://schemas.microsoft.com/office/powerpoint/2010/main" val="100763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CBF35CE7-F644-4A58-A9C0-3F97986E014C}"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0687D0AE-6307-4056-ABA9-6466CF448667}" type="slidenum">
              <a:rPr lang="en-US"/>
              <a:pPr>
                <a:defRPr/>
              </a:pPr>
              <a:t>‹#›</a:t>
            </a:fld>
            <a:endParaRPr lang="en-US"/>
          </a:p>
        </p:txBody>
      </p:sp>
    </p:spTree>
    <p:extLst>
      <p:ext uri="{BB962C8B-B14F-4D97-AF65-F5344CB8AC3E}">
        <p14:creationId xmlns:p14="http://schemas.microsoft.com/office/powerpoint/2010/main" val="316289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image large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Picture Placeholder 8"/>
          <p:cNvSpPr>
            <a:spLocks noGrp="1"/>
          </p:cNvSpPr>
          <p:nvPr>
            <p:ph type="pic" sz="quarter" idx="13"/>
          </p:nvPr>
        </p:nvSpPr>
        <p:spPr>
          <a:xfrm>
            <a:off x="401030" y="1368426"/>
            <a:ext cx="8352827" cy="4827335"/>
          </a:xfrm>
          <a:solidFill>
            <a:srgbClr val="FFFFFF"/>
          </a:solidFill>
        </p:spPr>
        <p:txBody>
          <a:bodyPr>
            <a:normAutofit/>
          </a:bodyPr>
          <a:lstStyle>
            <a:lvl1pPr>
              <a:defRPr sz="2300">
                <a:solidFill>
                  <a:srgbClr val="C050FF"/>
                </a:solidFill>
              </a:defRPr>
            </a:lvl1pPr>
          </a:lstStyle>
          <a:p>
            <a:pPr lvl="0"/>
            <a:endParaRPr lang="en-US" noProof="0"/>
          </a:p>
        </p:txBody>
      </p:sp>
      <p:pic>
        <p:nvPicPr>
          <p:cNvPr id="4" name="Picture 3">
            <a:extLst>
              <a:ext uri="{FF2B5EF4-FFF2-40B4-BE49-F238E27FC236}">
                <a16:creationId xmlns:a16="http://schemas.microsoft.com/office/drawing/2014/main" id="{F8A0D861-7CE2-4A8C-BDB8-43848DB4BCED}"/>
              </a:ext>
            </a:extLst>
          </p:cNvPr>
          <p:cNvPicPr>
            <a:picLocks noChangeAspect="1"/>
          </p:cNvPicPr>
          <p:nvPr userDrawn="1"/>
        </p:nvPicPr>
        <p:blipFill>
          <a:blip r:embed="rId3"/>
          <a:srcRect/>
          <a:stretch/>
        </p:blipFill>
        <p:spPr>
          <a:xfrm>
            <a:off x="296238" y="5698435"/>
            <a:ext cx="1968999" cy="721967"/>
          </a:xfrm>
          <a:prstGeom prst="rect">
            <a:avLst/>
          </a:prstGeom>
        </p:spPr>
      </p:pic>
    </p:spTree>
    <p:extLst>
      <p:ext uri="{BB962C8B-B14F-4D97-AF65-F5344CB8AC3E}">
        <p14:creationId xmlns:p14="http://schemas.microsoft.com/office/powerpoint/2010/main" val="302407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hart Placeholder 5"/>
          <p:cNvSpPr>
            <a:spLocks noGrp="1"/>
          </p:cNvSpPr>
          <p:nvPr>
            <p:ph type="chart" sz="quarter" idx="10"/>
          </p:nvPr>
        </p:nvSpPr>
        <p:spPr>
          <a:xfrm>
            <a:off x="996696" y="1243585"/>
            <a:ext cx="7010400" cy="4040164"/>
          </a:xfrm>
        </p:spPr>
        <p:txBody>
          <a:bodyPr/>
          <a:lstStyle/>
          <a:p>
            <a:endParaRPr lang="en-US"/>
          </a:p>
        </p:txBody>
      </p:sp>
      <p:pic>
        <p:nvPicPr>
          <p:cNvPr id="4" name="Picture 3">
            <a:extLst>
              <a:ext uri="{FF2B5EF4-FFF2-40B4-BE49-F238E27FC236}">
                <a16:creationId xmlns:a16="http://schemas.microsoft.com/office/drawing/2014/main" id="{CA510050-ED68-441F-A662-50CEE960673F}"/>
              </a:ext>
            </a:extLst>
          </p:cNvPr>
          <p:cNvPicPr>
            <a:picLocks noChangeAspect="1"/>
          </p:cNvPicPr>
          <p:nvPr userDrawn="1"/>
        </p:nvPicPr>
        <p:blipFill>
          <a:blip r:embed="rId3"/>
          <a:srcRect/>
          <a:stretch/>
        </p:blipFill>
        <p:spPr>
          <a:xfrm>
            <a:off x="296238" y="5698435"/>
            <a:ext cx="1968999" cy="721967"/>
          </a:xfrm>
          <a:prstGeom prst="rect">
            <a:avLst/>
          </a:prstGeom>
        </p:spPr>
      </p:pic>
    </p:spTree>
    <p:extLst>
      <p:ext uri="{BB962C8B-B14F-4D97-AF65-F5344CB8AC3E}">
        <p14:creationId xmlns:p14="http://schemas.microsoft.com/office/powerpoint/2010/main" val="1536886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Thank You P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330" y="3803469"/>
            <a:ext cx="8229600" cy="749808"/>
          </a:xfrm>
        </p:spPr>
        <p:txBody>
          <a:bodyPr>
            <a:normAutofit/>
          </a:bodyPr>
          <a:lstStyle>
            <a:lvl1pPr algn="ctr">
              <a:defRPr sz="3200" baseline="0"/>
            </a:lvl1pPr>
          </a:lstStyle>
          <a:p>
            <a:r>
              <a:rPr lang="en-US" dirty="0"/>
              <a:t>Click to edit Master title style</a:t>
            </a:r>
          </a:p>
        </p:txBody>
      </p:sp>
      <p:sp>
        <p:nvSpPr>
          <p:cNvPr id="4" name="Text Placeholder 5"/>
          <p:cNvSpPr>
            <a:spLocks noGrp="1"/>
          </p:cNvSpPr>
          <p:nvPr>
            <p:ph type="body" sz="quarter" idx="10" hasCustomPrompt="1"/>
          </p:nvPr>
        </p:nvSpPr>
        <p:spPr>
          <a:xfrm>
            <a:off x="1613554" y="4874385"/>
            <a:ext cx="5879592" cy="459619"/>
          </a:xfrm>
        </p:spPr>
        <p:txBody>
          <a:bodyPr/>
          <a:lstStyle>
            <a:lvl1pPr algn="ctr">
              <a:defRPr sz="1800" baseline="0"/>
            </a:lvl1pPr>
            <a:lvl3pPr>
              <a:defRPr>
                <a:solidFill>
                  <a:srgbClr val="000000"/>
                </a:solidFill>
              </a:defRPr>
            </a:lvl3pPr>
            <a:lvl4pPr marL="274320" indent="0">
              <a:buNone/>
              <a:defRPr/>
            </a:lvl4pPr>
          </a:lstStyle>
          <a:p>
            <a:pPr lvl="0"/>
            <a:r>
              <a:rPr lang="en-US" dirty="0"/>
              <a:t>Click to edit subhead</a:t>
            </a:r>
          </a:p>
        </p:txBody>
      </p:sp>
      <p:pic>
        <p:nvPicPr>
          <p:cNvPr id="5" name="Picture 4">
            <a:extLst>
              <a:ext uri="{FF2B5EF4-FFF2-40B4-BE49-F238E27FC236}">
                <a16:creationId xmlns:a16="http://schemas.microsoft.com/office/drawing/2014/main" id="{2E408C40-EE04-49BB-AAB0-CDEA35C2F760}"/>
              </a:ext>
            </a:extLst>
          </p:cNvPr>
          <p:cNvPicPr>
            <a:picLocks noChangeAspect="1"/>
          </p:cNvPicPr>
          <p:nvPr userDrawn="1"/>
        </p:nvPicPr>
        <p:blipFill>
          <a:blip r:embed="rId3"/>
          <a:srcRect/>
          <a:stretch/>
        </p:blipFill>
        <p:spPr>
          <a:xfrm>
            <a:off x="2325643" y="1395896"/>
            <a:ext cx="5239643" cy="1921203"/>
          </a:xfrm>
          <a:prstGeom prst="rect">
            <a:avLst/>
          </a:prstGeom>
        </p:spPr>
      </p:pic>
    </p:spTree>
    <p:extLst>
      <p:ext uri="{BB962C8B-B14F-4D97-AF65-F5344CB8AC3E}">
        <p14:creationId xmlns:p14="http://schemas.microsoft.com/office/powerpoint/2010/main" val="1272795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399437DE-2F06-4106-A666-7D3D42CC2DD3}"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1826DC06-DD87-491A-9662-6F5385866889}" type="slidenum">
              <a:rPr lang="en-US"/>
              <a:pPr>
                <a:defRPr/>
              </a:pPr>
              <a:t>‹#›</a:t>
            </a:fld>
            <a:endParaRPr lang="en-US"/>
          </a:p>
        </p:txBody>
      </p:sp>
    </p:spTree>
    <p:extLst>
      <p:ext uri="{BB962C8B-B14F-4D97-AF65-F5344CB8AC3E}">
        <p14:creationId xmlns:p14="http://schemas.microsoft.com/office/powerpoint/2010/main" val="550536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6A864A35-060B-4DA0-9D30-C286EC57350E}"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BC170B13-9A93-47CA-9556-973D6AA724E6}" type="slidenum">
              <a:rPr lang="en-US"/>
              <a:pPr>
                <a:defRPr/>
              </a:pPr>
              <a:t>‹#›</a:t>
            </a:fld>
            <a:endParaRPr lang="en-US"/>
          </a:p>
        </p:txBody>
      </p:sp>
    </p:spTree>
    <p:extLst>
      <p:ext uri="{BB962C8B-B14F-4D97-AF65-F5344CB8AC3E}">
        <p14:creationId xmlns:p14="http://schemas.microsoft.com/office/powerpoint/2010/main" val="4262322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399E4CA7-E908-426F-84F9-5346EFDE8DE8}"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40C767E5-A55F-418E-8005-5C0DD84852D6}" type="slidenum">
              <a:rPr lang="en-US"/>
              <a:pPr>
                <a:defRPr/>
              </a:pPr>
              <a:t>‹#›</a:t>
            </a:fld>
            <a:endParaRPr lang="en-US"/>
          </a:p>
        </p:txBody>
      </p:sp>
    </p:spTree>
    <p:extLst>
      <p:ext uri="{BB962C8B-B14F-4D97-AF65-F5344CB8AC3E}">
        <p14:creationId xmlns:p14="http://schemas.microsoft.com/office/powerpoint/2010/main" val="2040170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49161414-3A9E-44E3-9C48-C9E6244D9A82}" type="datetimeFigureOut">
              <a:rPr lang="en-US"/>
              <a:pPr>
                <a:defRPr/>
              </a:pPr>
              <a:t>11/30/2022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BB60C464-B036-4244-A37C-0BA54B3EACD4}" type="slidenum">
              <a:rPr lang="en-US"/>
              <a:pPr>
                <a:defRPr/>
              </a:pPr>
              <a:t>‹#›</a:t>
            </a:fld>
            <a:endParaRPr lang="en-US"/>
          </a:p>
        </p:txBody>
      </p:sp>
    </p:spTree>
    <p:extLst>
      <p:ext uri="{BB962C8B-B14F-4D97-AF65-F5344CB8AC3E}">
        <p14:creationId xmlns:p14="http://schemas.microsoft.com/office/powerpoint/2010/main" val="2008518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462B4264-6491-4AC8-81A3-FF8080E7625E}" type="datetimeFigureOut">
              <a:rPr lang="en-US"/>
              <a:pPr>
                <a:defRPr/>
              </a:pPr>
              <a:t>11/30/2022</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B6026ED3-CF7E-4650-B67A-B0068936B43E}" type="slidenum">
              <a:rPr lang="en-US"/>
              <a:pPr>
                <a:defRPr/>
              </a:pPr>
              <a:t>‹#›</a:t>
            </a:fld>
            <a:endParaRPr lang="en-US"/>
          </a:p>
        </p:txBody>
      </p:sp>
    </p:spTree>
    <p:extLst>
      <p:ext uri="{BB962C8B-B14F-4D97-AF65-F5344CB8AC3E}">
        <p14:creationId xmlns:p14="http://schemas.microsoft.com/office/powerpoint/2010/main" val="2097094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38871285-02AC-40A3-8520-028708727E9F}" type="datetimeFigureOut">
              <a:rPr lang="en-US"/>
              <a:pPr>
                <a:defRPr/>
              </a:pPr>
              <a:t>11/30/2022</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9D4431BB-7570-414B-B4E0-7B1E0C8CF60E}" type="slidenum">
              <a:rPr lang="en-US"/>
              <a:pPr>
                <a:defRPr/>
              </a:pPr>
              <a:t>‹#›</a:t>
            </a:fld>
            <a:endParaRPr lang="en-US"/>
          </a:p>
        </p:txBody>
      </p:sp>
    </p:spTree>
    <p:extLst>
      <p:ext uri="{BB962C8B-B14F-4D97-AF65-F5344CB8AC3E}">
        <p14:creationId xmlns:p14="http://schemas.microsoft.com/office/powerpoint/2010/main" val="3490275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F5C6E9FD-4FBD-46AA-8CF9-9FAE392A2B27}" type="datetimeFigureOut">
              <a:rPr lang="en-US"/>
              <a:pPr>
                <a:defRPr/>
              </a:pPr>
              <a:t>11/30/2022</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09C23152-2C2B-42CE-8AD0-392ADF9DE548}" type="slidenum">
              <a:rPr lang="en-US"/>
              <a:pPr>
                <a:defRPr/>
              </a:pPr>
              <a:t>‹#›</a:t>
            </a:fld>
            <a:endParaRPr lang="en-US"/>
          </a:p>
        </p:txBody>
      </p:sp>
    </p:spTree>
    <p:extLst>
      <p:ext uri="{BB962C8B-B14F-4D97-AF65-F5344CB8AC3E}">
        <p14:creationId xmlns:p14="http://schemas.microsoft.com/office/powerpoint/2010/main" val="426760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7A655AE7-DB06-441E-9570-490E2FD17381}" type="datetimeFigureOut">
              <a:rPr lang="en-US"/>
              <a:pPr>
                <a:defRPr/>
              </a:pPr>
              <a:t>11/30/2022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B8C4261C-33CC-43F1-81DD-850AB6087BA8}" type="slidenum">
              <a:rPr lang="en-US"/>
              <a:pPr>
                <a:defRPr/>
              </a:pPr>
              <a:t>‹#›</a:t>
            </a:fld>
            <a:endParaRPr lang="en-US"/>
          </a:p>
        </p:txBody>
      </p:sp>
    </p:spTree>
    <p:extLst>
      <p:ext uri="{BB962C8B-B14F-4D97-AF65-F5344CB8AC3E}">
        <p14:creationId xmlns:p14="http://schemas.microsoft.com/office/powerpoint/2010/main" val="1950812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E1F49556-17DF-4C7F-8DCA-31D9BA99F360}" type="datetimeFigureOut">
              <a:rPr lang="en-US"/>
              <a:pPr>
                <a:defRPr/>
              </a:pPr>
              <a:t>11/30/2022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C99B1A2C-F8FE-450B-987C-C5BA5E6B62BE}" type="slidenum">
              <a:rPr lang="en-US"/>
              <a:pPr>
                <a:defRPr/>
              </a:pPr>
              <a:t>‹#›</a:t>
            </a:fld>
            <a:endParaRPr lang="en-US"/>
          </a:p>
        </p:txBody>
      </p:sp>
    </p:spTree>
    <p:extLst>
      <p:ext uri="{BB962C8B-B14F-4D97-AF65-F5344CB8AC3E}">
        <p14:creationId xmlns:p14="http://schemas.microsoft.com/office/powerpoint/2010/main" val="3703594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AD4494BF-B426-4912-99A8-36D2F06DA8BA}" type="datetimeFigureOut">
              <a:rPr lang="en-US"/>
              <a:pPr>
                <a:defRPr/>
              </a:pPr>
              <a:t>11/30/2022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C01E56EE-CAE9-409C-AB35-59883D3A43DA}" type="slidenum">
              <a:rPr lang="en-US"/>
              <a:pPr>
                <a:defRPr/>
              </a:pPr>
              <a:t>‹#›</a:t>
            </a:fld>
            <a:endParaRPr lang="en-US"/>
          </a:p>
        </p:txBody>
      </p:sp>
    </p:spTree>
    <p:extLst>
      <p:ext uri="{BB962C8B-B14F-4D97-AF65-F5344CB8AC3E}">
        <p14:creationId xmlns:p14="http://schemas.microsoft.com/office/powerpoint/2010/main" val="1472536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103AAE9B-943C-4748-AEA7-83FEA5D156FA}"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C58ACDC2-9FAC-4589-BCC0-C3A51EFE464A}" type="slidenum">
              <a:rPr lang="en-US"/>
              <a:pPr>
                <a:defRPr/>
              </a:pPr>
              <a:t>‹#›</a:t>
            </a:fld>
            <a:endParaRPr lang="en-US"/>
          </a:p>
        </p:txBody>
      </p:sp>
    </p:spTree>
    <p:extLst>
      <p:ext uri="{BB962C8B-B14F-4D97-AF65-F5344CB8AC3E}">
        <p14:creationId xmlns:p14="http://schemas.microsoft.com/office/powerpoint/2010/main" val="342775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141C0D4D-7000-4C81-BAB0-2730036C8502}" type="datetimeFigureOut">
              <a:rPr lang="en-US"/>
              <a:pPr>
                <a:defRPr/>
              </a:pPr>
              <a:t>11/30/2022</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05B37E12-268F-4BD9-8C78-5C06FFD4EFD7}" type="slidenum">
              <a:rPr lang="en-US"/>
              <a:pPr>
                <a:defRPr/>
              </a:pPr>
              <a:t>‹#›</a:t>
            </a:fld>
            <a:endParaRPr lang="en-US"/>
          </a:p>
        </p:txBody>
      </p:sp>
    </p:spTree>
    <p:extLst>
      <p:ext uri="{BB962C8B-B14F-4D97-AF65-F5344CB8AC3E}">
        <p14:creationId xmlns:p14="http://schemas.microsoft.com/office/powerpoint/2010/main" val="631965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919BE909-6D35-45A0-B03E-3B0F5934A0B3}" type="datetimeFigureOut">
              <a:rPr lang="en-US"/>
              <a:pPr>
                <a:defRPr/>
              </a:pPr>
              <a:t>11/30/2022</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8D77A35C-3121-4386-A32C-4FC92234CDBE}" type="slidenum">
              <a:rPr lang="en-US"/>
              <a:pPr>
                <a:defRPr/>
              </a:pPr>
              <a:t>‹#›</a:t>
            </a:fld>
            <a:endParaRPr lang="en-US"/>
          </a:p>
        </p:txBody>
      </p:sp>
    </p:spTree>
    <p:extLst>
      <p:ext uri="{BB962C8B-B14F-4D97-AF65-F5344CB8AC3E}">
        <p14:creationId xmlns:p14="http://schemas.microsoft.com/office/powerpoint/2010/main" val="207720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35846FC3-03EB-4287-BCC6-2565C6DE5E78}" type="datetimeFigureOut">
              <a:rPr lang="en-US"/>
              <a:pPr>
                <a:defRPr/>
              </a:pPr>
              <a:t>11/30/2022</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5170EF33-7A46-4739-BC72-49A93E8CDD5F}" type="slidenum">
              <a:rPr lang="en-US"/>
              <a:pPr>
                <a:defRPr/>
              </a:pPr>
              <a:t>‹#›</a:t>
            </a:fld>
            <a:endParaRPr lang="en-US"/>
          </a:p>
        </p:txBody>
      </p:sp>
    </p:spTree>
    <p:extLst>
      <p:ext uri="{BB962C8B-B14F-4D97-AF65-F5344CB8AC3E}">
        <p14:creationId xmlns:p14="http://schemas.microsoft.com/office/powerpoint/2010/main" val="303936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5AF76447-7BFB-422B-B68B-7573B20DEA55}" type="datetimeFigureOut">
              <a:rPr lang="en-US"/>
              <a:pPr>
                <a:defRPr/>
              </a:pPr>
              <a:t>11/30/2022</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89421EFF-686B-4527-A00D-3AD0576A563F}" type="slidenum">
              <a:rPr lang="en-US"/>
              <a:pPr>
                <a:defRPr/>
              </a:pPr>
              <a:t>‹#›</a:t>
            </a:fld>
            <a:endParaRPr lang="en-US"/>
          </a:p>
        </p:txBody>
      </p:sp>
    </p:spTree>
    <p:extLst>
      <p:ext uri="{BB962C8B-B14F-4D97-AF65-F5344CB8AC3E}">
        <p14:creationId xmlns:p14="http://schemas.microsoft.com/office/powerpoint/2010/main" val="265665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F157A6CB-0B9F-4ED7-B818-5AAAB76719EC}" type="datetimeFigureOut">
              <a:rPr lang="en-US"/>
              <a:pPr>
                <a:defRPr/>
              </a:pPr>
              <a:t>11/30/2022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231AEB53-D327-4754-B475-AF69DA17A328}" type="slidenum">
              <a:rPr lang="en-US"/>
              <a:pPr>
                <a:defRPr/>
              </a:pPr>
              <a:t>‹#›</a:t>
            </a:fld>
            <a:endParaRPr lang="en-US"/>
          </a:p>
        </p:txBody>
      </p:sp>
    </p:spTree>
    <p:extLst>
      <p:ext uri="{BB962C8B-B14F-4D97-AF65-F5344CB8AC3E}">
        <p14:creationId xmlns:p14="http://schemas.microsoft.com/office/powerpoint/2010/main" val="212254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BD08B04E-13D6-4E83-89C5-AD11895F5D81}" type="datetimeFigureOut">
              <a:rPr lang="en-US"/>
              <a:pPr>
                <a:defRPr/>
              </a:pPr>
              <a:t>11/30/2022</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Arial" pitchFamily="34" charset="0"/>
              </a:defRPr>
            </a:lvl1pPr>
          </a:lstStyle>
          <a:p>
            <a:pPr>
              <a:defRPr/>
            </a:pPr>
            <a:fld id="{6E41E173-6BBE-4DFF-8894-12C16698AF27}" type="slidenum">
              <a:rPr lang="en-US"/>
              <a:pPr>
                <a:defRPr/>
              </a:pPr>
              <a:t>‹#›</a:t>
            </a:fld>
            <a:endParaRPr lang="en-US"/>
          </a:p>
        </p:txBody>
      </p:sp>
    </p:spTree>
    <p:extLst>
      <p:ext uri="{BB962C8B-B14F-4D97-AF65-F5344CB8AC3E}">
        <p14:creationId xmlns:p14="http://schemas.microsoft.com/office/powerpoint/2010/main" val="318171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4.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cs typeface="+mn-cs"/>
              </a:defRPr>
            </a:lvl1pPr>
          </a:lstStyle>
          <a:p>
            <a:pPr>
              <a:defRPr/>
            </a:pPr>
            <a:fld id="{3EEF7A04-5892-4427-ACC6-964BD4974D64}" type="datetimeFigureOut">
              <a:rPr lang="en-US"/>
              <a:pPr>
                <a:defRPr/>
              </a:pPr>
              <a:t>11/30/2022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cs typeface="+mn-cs"/>
              </a:defRPr>
            </a:lvl1pPr>
          </a:lstStyle>
          <a:p>
            <a:pPr>
              <a:defRPr/>
            </a:pPr>
            <a:fld id="{D37C4712-84FB-48B7-A1DE-F51403CA3B11}" type="slidenum">
              <a:rPr lang="en-US"/>
              <a:pPr>
                <a:defRPr/>
              </a:pPr>
              <a:t>‹#›</a:t>
            </a:fld>
            <a:endParaRPr lang="en-US"/>
          </a:p>
        </p:txBody>
      </p:sp>
    </p:spTree>
    <p:extLst>
      <p:ext uri="{BB962C8B-B14F-4D97-AF65-F5344CB8AC3E}">
        <p14:creationId xmlns:p14="http://schemas.microsoft.com/office/powerpoint/2010/main" val="21164426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20040"/>
            <a:ext cx="8229600" cy="74980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996696" y="1243584"/>
            <a:ext cx="7607808" cy="4270248"/>
          </a:xfrm>
          <a:prstGeom prst="rect">
            <a:avLst/>
          </a:prstGeom>
        </p:spPr>
        <p:txBody>
          <a:bodyPr vert="horz" lIns="91440" tIns="45720" rIns="91440" bIns="45720" rtlCol="0">
            <a:normAutofit/>
          </a:bodyPr>
          <a:lstStyle/>
          <a:p>
            <a:pPr lvl="0"/>
            <a:r>
              <a:rPr lang="en-US" dirty="0"/>
              <a:t>Click to edit subhead</a:t>
            </a:r>
          </a:p>
          <a:p>
            <a:pPr lvl="1"/>
            <a:r>
              <a:rPr lang="en-US" dirty="0"/>
              <a:t>Second level</a:t>
            </a:r>
          </a:p>
          <a:p>
            <a:pPr lvl="2"/>
            <a:r>
              <a:rPr lang="en-US" dirty="0"/>
              <a:t>Third level</a:t>
            </a:r>
          </a:p>
          <a:p>
            <a:pPr lvl="3"/>
            <a:r>
              <a:rPr lang="en-US" dirty="0"/>
              <a:t>Fourth level</a:t>
            </a:r>
          </a:p>
          <a:p>
            <a:pPr lvl="4"/>
            <a:endParaRPr lang="en-US" dirty="0"/>
          </a:p>
        </p:txBody>
      </p:sp>
    </p:spTree>
    <p:extLst>
      <p:ext uri="{BB962C8B-B14F-4D97-AF65-F5344CB8AC3E}">
        <p14:creationId xmlns:p14="http://schemas.microsoft.com/office/powerpoint/2010/main" val="4924371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2900" kern="1200">
          <a:solidFill>
            <a:srgbClr val="026CB6"/>
          </a:solidFill>
          <a:latin typeface="Arial"/>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None/>
        <a:tabLst/>
        <a:defRPr sz="2250" b="0" i="0" kern="1200">
          <a:solidFill>
            <a:srgbClr val="026CB6"/>
          </a:solidFill>
          <a:latin typeface="Arial"/>
          <a:ea typeface="+mn-ea"/>
          <a:cs typeface="Arial"/>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cs typeface="+mn-cs"/>
              </a:defRPr>
            </a:lvl1pPr>
          </a:lstStyle>
          <a:p>
            <a:pPr>
              <a:defRPr/>
            </a:pPr>
            <a:fld id="{F4B436B9-886F-45E4-929A-13F03188742D}" type="datetimeFigureOut">
              <a:rPr lang="en-US"/>
              <a:pPr>
                <a:defRPr/>
              </a:pPr>
              <a:t>11/30/2022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cs typeface="+mn-cs"/>
              </a:defRPr>
            </a:lvl1pPr>
          </a:lstStyle>
          <a:p>
            <a:pPr>
              <a:defRPr/>
            </a:pPr>
            <a:fld id="{EF57B7C2-18ED-4270-8AAC-E4664CB87107}" type="slidenum">
              <a:rPr lang="en-US"/>
              <a:pPr>
                <a:defRPr/>
              </a:pPr>
              <a:t>‹#›</a:t>
            </a:fld>
            <a:endParaRPr lang="en-US"/>
          </a:p>
        </p:txBody>
      </p:sp>
    </p:spTree>
    <p:extLst>
      <p:ext uri="{BB962C8B-B14F-4D97-AF65-F5344CB8AC3E}">
        <p14:creationId xmlns:p14="http://schemas.microsoft.com/office/powerpoint/2010/main" val="60665711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hyperlink" Target="http://organizationalexcellencespecialists.ca/activities/global-oe-inde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organizationalexcellencespecialists.ca/wp-content/uploads/2018/03/OES_RelationshipDocument_March28.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rganizationalexcellencespecialists.c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rganizationalexcellencespecialists.ca/activities/global-oe-inde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dawn@organizationalexcellencespecialists.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130425"/>
            <a:ext cx="8064896" cy="1946647"/>
          </a:xfrm>
        </p:spPr>
        <p:txBody>
          <a:bodyPr>
            <a:normAutofit/>
          </a:bodyPr>
          <a:lstStyle/>
          <a:p>
            <a:r>
              <a:rPr kumimoji="0" lang="en-US" sz="4000" b="0" i="0" u="none" strike="noStrike" kern="120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rPr>
              <a:t>Creating A Culture </a:t>
            </a:r>
            <a:br>
              <a:rPr kumimoji="0" lang="en-US" sz="4000" b="0" i="0" u="none" strike="noStrike" kern="120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rPr>
            </a:br>
            <a:r>
              <a:rPr kumimoji="0" lang="en-US" sz="4000" b="0" i="0" u="none" strike="noStrike" kern="120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rPr>
              <a:t>Committed To Excellence</a:t>
            </a:r>
            <a:br>
              <a:rPr kumimoji="0" lang="en-US" sz="4000" b="0" i="0" u="none" strike="noStrike" kern="1200" cap="none" spc="0" normalizeH="0" baseline="0" noProof="0" dirty="0">
                <a:ln>
                  <a:noFill/>
                </a:ln>
                <a:effectLst/>
                <a:uLnTx/>
                <a:uFillTx/>
                <a:latin typeface="Arial"/>
                <a:ea typeface="+mj-ea"/>
                <a:cs typeface="+mj-cs"/>
              </a:rPr>
            </a:br>
            <a:endParaRPr lang="en-CA" sz="3600" i="1" dirty="0"/>
          </a:p>
        </p:txBody>
      </p:sp>
      <p:sp>
        <p:nvSpPr>
          <p:cNvPr id="3" name="Subtitle 2"/>
          <p:cNvSpPr>
            <a:spLocks noGrp="1"/>
          </p:cNvSpPr>
          <p:nvPr>
            <p:ph type="subTitle" idx="1"/>
          </p:nvPr>
        </p:nvSpPr>
        <p:spPr>
          <a:xfrm>
            <a:off x="1295400" y="4724400"/>
            <a:ext cx="6781800" cy="1512912"/>
          </a:xfrm>
        </p:spPr>
        <p:txBody>
          <a:bodyPr>
            <a:noAutofit/>
          </a:bodyPr>
          <a:lstStyle/>
          <a:p>
            <a:r>
              <a:rPr lang="en-US" sz="2800" dirty="0"/>
              <a:t>Institute of Industrial and Systems Engineers</a:t>
            </a:r>
            <a:endParaRPr lang="en-CA" sz="2800" dirty="0"/>
          </a:p>
          <a:p>
            <a:r>
              <a:rPr lang="en-CA" sz="2800" dirty="0"/>
              <a:t>November 16, 2022</a:t>
            </a:r>
          </a:p>
        </p:txBody>
      </p:sp>
    </p:spTree>
    <p:extLst>
      <p:ext uri="{BB962C8B-B14F-4D97-AF65-F5344CB8AC3E}">
        <p14:creationId xmlns:p14="http://schemas.microsoft.com/office/powerpoint/2010/main" val="21364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435033" y="460427"/>
            <a:ext cx="8229600" cy="868362"/>
          </a:xfrm>
        </p:spPr>
        <p:txBody>
          <a:bodyPr>
            <a:normAutofit/>
          </a:bodyPr>
          <a:lstStyle/>
          <a:p>
            <a:pPr eaLnBrk="1" hangingPunct="1"/>
            <a:r>
              <a:rPr lang="en-CA" altLang="en-US" sz="3200" dirty="0">
                <a:solidFill>
                  <a:schemeClr val="tx2"/>
                </a:solidFill>
                <a:latin typeface="Cambria" panose="02040503050406030204" pitchFamily="18" charset="0"/>
                <a:ea typeface="Cambria" panose="02040503050406030204" pitchFamily="18" charset="0"/>
              </a:rPr>
              <a:t>Assessment</a:t>
            </a:r>
          </a:p>
        </p:txBody>
      </p:sp>
      <p:sp>
        <p:nvSpPr>
          <p:cNvPr id="68611" name="Rectangle 3"/>
          <p:cNvSpPr>
            <a:spLocks noGrp="1"/>
          </p:cNvSpPr>
          <p:nvPr>
            <p:ph idx="1"/>
          </p:nvPr>
        </p:nvSpPr>
        <p:spPr>
          <a:xfrm>
            <a:off x="395288" y="1557338"/>
            <a:ext cx="8497887" cy="4751387"/>
          </a:xfrm>
        </p:spPr>
        <p:txBody>
          <a:bodyPr/>
          <a:lstStyle/>
          <a:p>
            <a:pPr marL="617538" indent="-609600" eaLnBrk="1" hangingPunct="1">
              <a:buClr>
                <a:schemeClr val="tx2"/>
              </a:buClr>
              <a:buFontTx/>
              <a:buChar char="•"/>
            </a:pPr>
            <a:r>
              <a:rPr lang="en-CA" altLang="en-US" sz="2800" dirty="0"/>
              <a:t>To what degree do the principles describe your organizational culture?</a:t>
            </a:r>
          </a:p>
          <a:p>
            <a:pPr marL="877888" lvl="1" indent="-533400" eaLnBrk="1" hangingPunct="1">
              <a:buClr>
                <a:schemeClr val="tx2"/>
              </a:buClr>
            </a:pPr>
            <a:r>
              <a:rPr lang="en-CA" altLang="en-US" sz="2400" dirty="0"/>
              <a:t>Use subjective scale:</a:t>
            </a:r>
          </a:p>
          <a:p>
            <a:pPr lvl="2" eaLnBrk="1" hangingPunct="1">
              <a:lnSpc>
                <a:spcPct val="90000"/>
              </a:lnSpc>
            </a:pPr>
            <a:r>
              <a:rPr lang="en-CA" altLang="en-US" sz="2000" dirty="0"/>
              <a:t>Low, 0%-20%</a:t>
            </a:r>
          </a:p>
          <a:p>
            <a:pPr lvl="2" eaLnBrk="1" hangingPunct="1">
              <a:lnSpc>
                <a:spcPct val="90000"/>
              </a:lnSpc>
            </a:pPr>
            <a:r>
              <a:rPr lang="en-CA" altLang="en-US" sz="2000" dirty="0"/>
              <a:t>Low-Medium, 21%-40%</a:t>
            </a:r>
          </a:p>
          <a:p>
            <a:pPr lvl="2" eaLnBrk="1" hangingPunct="1">
              <a:buClr>
                <a:schemeClr val="tx2"/>
              </a:buClr>
            </a:pPr>
            <a:r>
              <a:rPr lang="en-CA" altLang="en-US" sz="2000" dirty="0"/>
              <a:t>Medium, 41%-60%</a:t>
            </a:r>
          </a:p>
          <a:p>
            <a:pPr lvl="2" eaLnBrk="1" hangingPunct="1">
              <a:buClr>
                <a:schemeClr val="tx2"/>
              </a:buClr>
            </a:pPr>
            <a:r>
              <a:rPr lang="en-CA" altLang="en-US" sz="2000" dirty="0"/>
              <a:t>Medium-High, 61%-80%</a:t>
            </a:r>
          </a:p>
          <a:p>
            <a:pPr lvl="2" eaLnBrk="1" hangingPunct="1">
              <a:buClr>
                <a:schemeClr val="tx2"/>
              </a:buClr>
            </a:pPr>
            <a:r>
              <a:rPr lang="en-CA" altLang="en-US" sz="2000" dirty="0"/>
              <a:t>High – 81%-100%</a:t>
            </a:r>
          </a:p>
          <a:p>
            <a:pPr marL="877888" lvl="1" indent="-533400" eaLnBrk="1" hangingPunct="1">
              <a:buClr>
                <a:schemeClr val="tx2"/>
              </a:buClr>
            </a:pPr>
            <a:r>
              <a:rPr lang="en-CA" altLang="en-US" sz="2400" dirty="0"/>
              <a:t>Identify strengths</a:t>
            </a:r>
          </a:p>
          <a:p>
            <a:pPr marL="877888" lvl="1" indent="-533400" eaLnBrk="1" hangingPunct="1">
              <a:buClr>
                <a:schemeClr val="tx2"/>
              </a:buClr>
            </a:pPr>
            <a:r>
              <a:rPr lang="en-CA" altLang="en-US" sz="2400" dirty="0"/>
              <a:t>Identify opportunities for improvement</a:t>
            </a:r>
          </a:p>
        </p:txBody>
      </p:sp>
      <p:sp>
        <p:nvSpPr>
          <p:cNvPr id="686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F1DC5CD-9F69-46EB-8B11-5226248B43A4}" type="slidenum">
              <a:rPr lang="en-CA" altLang="en-US" sz="1200" smtClean="0">
                <a:solidFill>
                  <a:srgbClr val="898989"/>
                </a:solidFill>
                <a:latin typeface="Arial" charset="0"/>
                <a:cs typeface="Arial" charset="0"/>
              </a:rPr>
              <a:pPr eaLnBrk="1" hangingPunct="1">
                <a:spcBef>
                  <a:spcPct val="0"/>
                </a:spcBef>
                <a:buFontTx/>
                <a:buNone/>
              </a:pPr>
              <a:t>10</a:t>
            </a:fld>
            <a:endParaRPr lang="en-CA" altLang="en-US" sz="1200">
              <a:solidFill>
                <a:srgbClr val="898989"/>
              </a:solidFill>
              <a:latin typeface="Arial" charset="0"/>
              <a:cs typeface="Arial" charset="0"/>
            </a:endParaRPr>
          </a:p>
        </p:txBody>
      </p:sp>
      <p:sp>
        <p:nvSpPr>
          <p:cNvPr id="2" name="Rectangle 1"/>
          <p:cNvSpPr/>
          <p:nvPr/>
        </p:nvSpPr>
        <p:spPr>
          <a:xfrm>
            <a:off x="838200" y="5715000"/>
            <a:ext cx="7543800" cy="369332"/>
          </a:xfrm>
          <a:prstGeom prst="rect">
            <a:avLst/>
          </a:prstGeom>
        </p:spPr>
        <p:txBody>
          <a:bodyPr wrap="square">
            <a:spAutoFit/>
          </a:bodyPr>
          <a:lstStyle/>
          <a:p>
            <a:r>
              <a:rPr lang="en-CA" dirty="0">
                <a:hlinkClick r:id="rId3"/>
              </a:rPr>
              <a:t>http://organizationalexcellencespecialists.ca/activities/global-oe-index/</a:t>
            </a:r>
            <a:r>
              <a:rPr lang="en-CA" dirty="0"/>
              <a:t>  </a:t>
            </a:r>
          </a:p>
        </p:txBody>
      </p:sp>
    </p:spTree>
    <p:extLst>
      <p:ext uri="{BB962C8B-B14F-4D97-AF65-F5344CB8AC3E}">
        <p14:creationId xmlns:p14="http://schemas.microsoft.com/office/powerpoint/2010/main" val="98655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9BA8BA72-B38F-46EE-8130-8C08C8B1B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Tree>
    <p:extLst>
      <p:ext uri="{BB962C8B-B14F-4D97-AF65-F5344CB8AC3E}">
        <p14:creationId xmlns:p14="http://schemas.microsoft.com/office/powerpoint/2010/main" val="116963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CA" sz="3200" dirty="0">
                <a:solidFill>
                  <a:schemeClr val="tx2"/>
                </a:solidFill>
                <a:latin typeface="Cambria" panose="02040503050406030204" pitchFamily="18" charset="0"/>
                <a:ea typeface="Cambria" panose="02040503050406030204" pitchFamily="18" charset="0"/>
              </a:rPr>
              <a:t>Teaser Assessment</a:t>
            </a:r>
          </a:p>
        </p:txBody>
      </p:sp>
      <p:graphicFrame>
        <p:nvGraphicFramePr>
          <p:cNvPr id="4" name="Chart 3">
            <a:extLst>
              <a:ext uri="{FF2B5EF4-FFF2-40B4-BE49-F238E27FC236}">
                <a16:creationId xmlns:a16="http://schemas.microsoft.com/office/drawing/2014/main" id="{F31A9BF3-B6D9-4723-9F27-21F5A3A6CE49}"/>
              </a:ext>
            </a:extLst>
          </p:cNvPr>
          <p:cNvGraphicFramePr/>
          <p:nvPr/>
        </p:nvGraphicFramePr>
        <p:xfrm>
          <a:off x="457200" y="1268760"/>
          <a:ext cx="8229600"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457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CA" dirty="0"/>
            </a:br>
            <a:endParaRPr lang="en-CA" dirty="0"/>
          </a:p>
        </p:txBody>
      </p:sp>
      <p:sp>
        <p:nvSpPr>
          <p:cNvPr id="3" name="Content Placeholder 2"/>
          <p:cNvSpPr>
            <a:spLocks noGrp="1"/>
          </p:cNvSpPr>
          <p:nvPr>
            <p:ph type="body" idx="1"/>
          </p:nvPr>
        </p:nvSpPr>
        <p:spPr>
          <a:xfrm>
            <a:off x="762000" y="2057400"/>
            <a:ext cx="7772400" cy="1500187"/>
          </a:xfrm>
        </p:spPr>
        <p:txBody>
          <a:bodyPr>
            <a:normAutofit/>
          </a:bodyPr>
          <a:lstStyle/>
          <a:p>
            <a:pPr algn="ctr"/>
            <a:r>
              <a:rPr lang="en-CA" sz="3600" dirty="0">
                <a:solidFill>
                  <a:schemeClr val="tx2"/>
                </a:solidFill>
              </a:rPr>
              <a:t>What Can We Do To Improve The </a:t>
            </a:r>
          </a:p>
          <a:p>
            <a:pPr algn="ctr"/>
            <a:r>
              <a:rPr lang="en-CA" sz="3600" dirty="0">
                <a:solidFill>
                  <a:schemeClr val="tx2"/>
                </a:solidFill>
              </a:rPr>
              <a:t>Culture Of Excellence ? </a:t>
            </a:r>
          </a:p>
        </p:txBody>
      </p:sp>
    </p:spTree>
    <p:extLst>
      <p:ext uri="{BB962C8B-B14F-4D97-AF65-F5344CB8AC3E}">
        <p14:creationId xmlns:p14="http://schemas.microsoft.com/office/powerpoint/2010/main" val="401925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r>
              <a:rPr lang="en-CA" sz="3200" dirty="0">
                <a:solidFill>
                  <a:schemeClr val="tx2"/>
                </a:solidFill>
                <a:latin typeface="Cambria" panose="02040503050406030204" pitchFamily="18" charset="0"/>
                <a:ea typeface="Cambria" panose="02040503050406030204" pitchFamily="18" charset="0"/>
              </a:rPr>
              <a:t>Understand Interrelationships</a:t>
            </a:r>
          </a:p>
        </p:txBody>
      </p:sp>
      <p:graphicFrame>
        <p:nvGraphicFramePr>
          <p:cNvPr id="8" name="Diagram 7"/>
          <p:cNvGraphicFramePr/>
          <p:nvPr>
            <p:extLst>
              <p:ext uri="{D42A27DB-BD31-4B8C-83A1-F6EECF244321}">
                <p14:modId xmlns:p14="http://schemas.microsoft.com/office/powerpoint/2010/main" val="3382122343"/>
              </p:ext>
            </p:extLst>
          </p:nvPr>
        </p:nvGraphicFramePr>
        <p:xfrm>
          <a:off x="990600" y="1371600"/>
          <a:ext cx="70866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31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BCE1787-0EF9-4D76-A8AA-45E5AEE67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0647"/>
            <a:ext cx="9144000" cy="5396753"/>
          </a:xfrm>
          <a:prstGeom prst="rect">
            <a:avLst/>
          </a:prstGeom>
        </p:spPr>
      </p:pic>
      <p:sp>
        <p:nvSpPr>
          <p:cNvPr id="2" name="TextBox 1">
            <a:extLst>
              <a:ext uri="{FF2B5EF4-FFF2-40B4-BE49-F238E27FC236}">
                <a16:creationId xmlns:a16="http://schemas.microsoft.com/office/drawing/2014/main" id="{D877EEF3-8FC4-0B25-E527-2E2FB161E848}"/>
              </a:ext>
            </a:extLst>
          </p:cNvPr>
          <p:cNvSpPr txBox="1"/>
          <p:nvPr/>
        </p:nvSpPr>
        <p:spPr>
          <a:xfrm>
            <a:off x="354496" y="5867400"/>
            <a:ext cx="8763000" cy="292388"/>
          </a:xfrm>
          <a:prstGeom prst="rect">
            <a:avLst/>
          </a:prstGeom>
          <a:noFill/>
        </p:spPr>
        <p:txBody>
          <a:bodyPr wrap="square" rtlCol="0">
            <a:spAutoFit/>
          </a:bodyPr>
          <a:lstStyle/>
          <a:p>
            <a:r>
              <a:rPr lang="en-CA" sz="1300" dirty="0">
                <a:hlinkClick r:id="rId4"/>
              </a:rPr>
              <a:t>https://organizationalexcellencespecialists.ca/wp-content/uploads/2018/03/OES_RelationshipDocument_March28.pdf</a:t>
            </a:r>
            <a:r>
              <a:rPr lang="en-CA" sz="1300" dirty="0"/>
              <a:t> </a:t>
            </a:r>
          </a:p>
        </p:txBody>
      </p:sp>
    </p:spTree>
    <p:extLst>
      <p:ext uri="{BB962C8B-B14F-4D97-AF65-F5344CB8AC3E}">
        <p14:creationId xmlns:p14="http://schemas.microsoft.com/office/powerpoint/2010/main" val="248228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normAutofit/>
          </a:bodyPr>
          <a:lstStyle/>
          <a:p>
            <a:r>
              <a:rPr lang="en-CA" altLang="en-US" sz="3200" b="1" dirty="0">
                <a:latin typeface="Cambria" panose="02040503050406030204" pitchFamily="18" charset="0"/>
              </a:rPr>
              <a:t> </a:t>
            </a:r>
            <a:r>
              <a:rPr lang="en-CA" altLang="en-US" sz="3200" dirty="0">
                <a:solidFill>
                  <a:schemeClr val="tx2"/>
                </a:solidFill>
                <a:latin typeface="Cambria" panose="02040503050406030204" pitchFamily="18" charset="0"/>
                <a:ea typeface="Cambria" panose="02040503050406030204" pitchFamily="18" charset="0"/>
              </a:rPr>
              <a:t>Principles and Practices</a:t>
            </a:r>
          </a:p>
        </p:txBody>
      </p:sp>
      <p:sp>
        <p:nvSpPr>
          <p:cNvPr id="32771" name="Rectangle 3"/>
          <p:cNvSpPr>
            <a:spLocks noGrp="1"/>
          </p:cNvSpPr>
          <p:nvPr>
            <p:ph idx="1"/>
          </p:nvPr>
        </p:nvSpPr>
        <p:spPr>
          <a:xfrm>
            <a:off x="685800" y="1417638"/>
            <a:ext cx="8229600" cy="4525963"/>
          </a:xfrm>
        </p:spPr>
        <p:txBody>
          <a:bodyPr>
            <a:noAutofit/>
          </a:bodyPr>
          <a:lstStyle/>
          <a:p>
            <a:pPr marL="514350" indent="-514350">
              <a:buFont typeface="+mj-lt"/>
              <a:buAutoNum type="arabicPeriod"/>
            </a:pPr>
            <a:r>
              <a:rPr lang="en-CA" altLang="en-US" sz="2800" dirty="0"/>
              <a:t>Leadership involvement - 28</a:t>
            </a:r>
          </a:p>
          <a:p>
            <a:pPr marL="514350" indent="-514350">
              <a:buFont typeface="+mj-lt"/>
              <a:buAutoNum type="arabicPeriod"/>
            </a:pPr>
            <a:r>
              <a:rPr lang="en-CA" altLang="en-US" sz="2800" dirty="0"/>
              <a:t>Alignment - 19</a:t>
            </a:r>
          </a:p>
          <a:p>
            <a:pPr marL="514350" indent="-514350">
              <a:buFont typeface="+mj-lt"/>
              <a:buAutoNum type="arabicPeriod"/>
            </a:pPr>
            <a:r>
              <a:rPr lang="en-CA" altLang="en-US" sz="2800" dirty="0"/>
              <a:t>Focus on the customer - 24</a:t>
            </a:r>
          </a:p>
          <a:p>
            <a:pPr marL="514350" indent="-514350">
              <a:buFont typeface="+mj-lt"/>
              <a:buAutoNum type="arabicPeriod"/>
            </a:pPr>
            <a:r>
              <a:rPr lang="en-CA" altLang="en-US" sz="2800" dirty="0"/>
              <a:t>People involvement - 36</a:t>
            </a:r>
          </a:p>
          <a:p>
            <a:pPr marL="514350" indent="-514350">
              <a:buFont typeface="+mj-lt"/>
              <a:buAutoNum type="arabicPeriod"/>
            </a:pPr>
            <a:r>
              <a:rPr lang="en-CA" altLang="en-US" sz="2800" dirty="0"/>
              <a:t>Prevention based process management - 32</a:t>
            </a:r>
          </a:p>
          <a:p>
            <a:pPr marL="514350" indent="-514350">
              <a:buFont typeface="+mj-lt"/>
              <a:buAutoNum type="arabicPeriod"/>
            </a:pPr>
            <a:r>
              <a:rPr lang="en-CA" altLang="en-US" sz="2800" dirty="0"/>
              <a:t>Partnership development - 17</a:t>
            </a:r>
          </a:p>
          <a:p>
            <a:pPr marL="514350" indent="-514350">
              <a:buFont typeface="+mj-lt"/>
              <a:buAutoNum type="arabicPeriod"/>
            </a:pPr>
            <a:r>
              <a:rPr lang="en-CA" altLang="en-US" sz="2800" dirty="0"/>
              <a:t>Continuous improvement - 53</a:t>
            </a:r>
          </a:p>
          <a:p>
            <a:pPr marL="514350" indent="-514350">
              <a:buFont typeface="+mj-lt"/>
              <a:buAutoNum type="arabicPeriod"/>
            </a:pPr>
            <a:r>
              <a:rPr lang="en-CA" altLang="en-US" sz="2800" dirty="0"/>
              <a:t>Data based decision making - 57</a:t>
            </a:r>
          </a:p>
          <a:p>
            <a:pPr marL="514350" indent="-514350">
              <a:buFont typeface="+mj-lt"/>
              <a:buAutoNum type="arabicPeriod"/>
            </a:pPr>
            <a:r>
              <a:rPr lang="en-CA" altLang="en-US" sz="2800" dirty="0"/>
              <a:t>Societal commitment - 23</a:t>
            </a:r>
          </a:p>
        </p:txBody>
      </p:sp>
      <p:sp>
        <p:nvSpPr>
          <p:cNvPr id="2" name="TextBox 1"/>
          <p:cNvSpPr txBox="1"/>
          <p:nvPr/>
        </p:nvSpPr>
        <p:spPr>
          <a:xfrm>
            <a:off x="616226" y="5943601"/>
            <a:ext cx="7848600" cy="369332"/>
          </a:xfrm>
          <a:prstGeom prst="rect">
            <a:avLst/>
          </a:prstGeom>
          <a:noFill/>
        </p:spPr>
        <p:txBody>
          <a:bodyPr wrap="square" rtlCol="0">
            <a:spAutoFit/>
          </a:bodyPr>
          <a:lstStyle/>
          <a:p>
            <a:r>
              <a:rPr lang="en-CA" dirty="0">
                <a:solidFill>
                  <a:srgbClr val="0070C0"/>
                </a:solidFill>
              </a:rPr>
              <a:t>Interrelationships @  </a:t>
            </a:r>
            <a:r>
              <a:rPr lang="en-CA" dirty="0">
                <a:solidFill>
                  <a:srgbClr val="0070C0"/>
                </a:solidFill>
                <a:hlinkClick r:id="rId3"/>
              </a:rPr>
              <a:t>https://organizationalexcellencespecialists.ca/</a:t>
            </a:r>
            <a:r>
              <a:rPr lang="en-CA" dirty="0">
                <a:solidFill>
                  <a:srgbClr val="0070C0"/>
                </a:solidFill>
              </a:rPr>
              <a:t> </a:t>
            </a:r>
          </a:p>
        </p:txBody>
      </p:sp>
      <p:sp>
        <p:nvSpPr>
          <p:cNvPr id="3" name="TextBox 2"/>
          <p:cNvSpPr txBox="1"/>
          <p:nvPr/>
        </p:nvSpPr>
        <p:spPr>
          <a:xfrm>
            <a:off x="5867400" y="2133600"/>
            <a:ext cx="2209800" cy="369332"/>
          </a:xfrm>
          <a:prstGeom prst="rect">
            <a:avLst/>
          </a:prstGeom>
          <a:noFill/>
          <a:ln>
            <a:solidFill>
              <a:schemeClr val="accent1"/>
            </a:solidFill>
          </a:ln>
        </p:spPr>
        <p:txBody>
          <a:bodyPr wrap="square" rtlCol="0">
            <a:spAutoFit/>
          </a:bodyPr>
          <a:lstStyle/>
          <a:p>
            <a:pPr algn="ctr"/>
            <a:r>
              <a:rPr lang="en-CA" b="1" dirty="0">
                <a:solidFill>
                  <a:schemeClr val="accent3">
                    <a:lumMod val="75000"/>
                  </a:schemeClr>
                </a:solidFill>
              </a:rPr>
              <a:t>TOUCH POINTS</a:t>
            </a:r>
          </a:p>
        </p:txBody>
      </p:sp>
    </p:spTree>
    <p:extLst>
      <p:ext uri="{BB962C8B-B14F-4D97-AF65-F5344CB8AC3E}">
        <p14:creationId xmlns:p14="http://schemas.microsoft.com/office/powerpoint/2010/main" val="362798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dirty="0">
                <a:solidFill>
                  <a:schemeClr val="tx2"/>
                </a:solidFill>
                <a:latin typeface="Cambria" panose="02040503050406030204" pitchFamily="18" charset="0"/>
                <a:ea typeface="Cambria" panose="02040503050406030204" pitchFamily="18" charset="0"/>
              </a:rPr>
              <a:t>Some Ideas</a:t>
            </a:r>
          </a:p>
        </p:txBody>
      </p:sp>
      <p:sp>
        <p:nvSpPr>
          <p:cNvPr id="4" name="Content Placeholder 3"/>
          <p:cNvSpPr>
            <a:spLocks noGrp="1"/>
          </p:cNvSpPr>
          <p:nvPr>
            <p:ph idx="1"/>
          </p:nvPr>
        </p:nvSpPr>
        <p:spPr>
          <a:xfrm>
            <a:off x="762000" y="1600200"/>
            <a:ext cx="7924800" cy="4525963"/>
          </a:xfrm>
        </p:spPr>
        <p:txBody>
          <a:bodyPr/>
          <a:lstStyle/>
          <a:p>
            <a:r>
              <a:rPr lang="en-CA" sz="2800" dirty="0"/>
              <a:t>Assessment</a:t>
            </a:r>
          </a:p>
          <a:p>
            <a:r>
              <a:rPr lang="en-CA" sz="2800" dirty="0"/>
              <a:t>Improvement planning</a:t>
            </a:r>
          </a:p>
          <a:p>
            <a:r>
              <a:rPr lang="en-CA" sz="2800" dirty="0"/>
              <a:t>Meetings </a:t>
            </a:r>
          </a:p>
          <a:p>
            <a:r>
              <a:rPr lang="en-CA" sz="2800" dirty="0"/>
              <a:t>Workshops</a:t>
            </a:r>
          </a:p>
          <a:p>
            <a:r>
              <a:rPr lang="en-CA" sz="2800" dirty="0"/>
              <a:t>Site visits</a:t>
            </a:r>
          </a:p>
          <a:p>
            <a:r>
              <a:rPr lang="en-CA" sz="2800" dirty="0"/>
              <a:t>Benchmarking</a:t>
            </a:r>
          </a:p>
        </p:txBody>
      </p:sp>
      <p:pic>
        <p:nvPicPr>
          <p:cNvPr id="11" name="Picture 10">
            <a:extLst>
              <a:ext uri="{FF2B5EF4-FFF2-40B4-BE49-F238E27FC236}">
                <a16:creationId xmlns:a16="http://schemas.microsoft.com/office/drawing/2014/main" id="{65A69808-89C1-4E46-B11F-B297BF1D9E97}"/>
              </a:ext>
            </a:extLst>
          </p:cNvPr>
          <p:cNvPicPr>
            <a:picLocks noChangeAspect="1"/>
          </p:cNvPicPr>
          <p:nvPr/>
        </p:nvPicPr>
        <p:blipFill>
          <a:blip r:embed="rId3"/>
          <a:stretch>
            <a:fillRect/>
          </a:stretch>
        </p:blipFill>
        <p:spPr>
          <a:xfrm>
            <a:off x="4572000" y="2240494"/>
            <a:ext cx="3918795" cy="2354047"/>
          </a:xfrm>
          <a:prstGeom prst="rect">
            <a:avLst/>
          </a:prstGeom>
        </p:spPr>
      </p:pic>
    </p:spTree>
    <p:extLst>
      <p:ext uri="{BB962C8B-B14F-4D97-AF65-F5344CB8AC3E}">
        <p14:creationId xmlns:p14="http://schemas.microsoft.com/office/powerpoint/2010/main" val="338092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solidFill>
                  <a:schemeClr val="tx2"/>
                </a:solidFill>
                <a:latin typeface="Cambria" panose="02040503050406030204" pitchFamily="18" charset="0"/>
                <a:ea typeface="Cambria" panose="02040503050406030204" pitchFamily="18" charset="0"/>
              </a:rPr>
              <a:t>A Formula For Success</a:t>
            </a:r>
          </a:p>
        </p:txBody>
      </p:sp>
      <p:sp>
        <p:nvSpPr>
          <p:cNvPr id="3" name="Content Placeholder 2"/>
          <p:cNvSpPr>
            <a:spLocks noGrp="1"/>
          </p:cNvSpPr>
          <p:nvPr>
            <p:ph idx="1"/>
          </p:nvPr>
        </p:nvSpPr>
        <p:spPr/>
        <p:txBody>
          <a:bodyPr/>
          <a:lstStyle/>
          <a:p>
            <a:pPr marL="0" indent="0">
              <a:buNone/>
            </a:pPr>
            <a:endParaRPr lang="en-CA" dirty="0"/>
          </a:p>
          <a:p>
            <a:pPr marL="0" indent="0" algn="ctr">
              <a:buNone/>
            </a:pPr>
            <a:r>
              <a:rPr lang="en-CA" sz="2800" dirty="0"/>
              <a:t>Implement best management practices</a:t>
            </a:r>
          </a:p>
          <a:p>
            <a:pPr marL="0" indent="0" algn="ctr">
              <a:buNone/>
            </a:pPr>
            <a:endParaRPr lang="en-CA" sz="2800" dirty="0">
              <a:solidFill>
                <a:srgbClr val="FF0000"/>
              </a:solidFill>
            </a:endParaRPr>
          </a:p>
          <a:p>
            <a:pPr marL="0" indent="0" algn="ctr">
              <a:buNone/>
            </a:pPr>
            <a:r>
              <a:rPr lang="en-CA" sz="2800" dirty="0"/>
              <a:t>Develop a culture committed to excellence</a:t>
            </a:r>
          </a:p>
          <a:p>
            <a:pPr marL="0" indent="0" algn="ctr">
              <a:buNone/>
            </a:pPr>
            <a:endParaRPr lang="en-CA" sz="2800" dirty="0">
              <a:solidFill>
                <a:srgbClr val="FF0000"/>
              </a:solidFill>
            </a:endParaRPr>
          </a:p>
          <a:p>
            <a:pPr marL="0" indent="0" algn="ctr">
              <a:buNone/>
            </a:pPr>
            <a:r>
              <a:rPr lang="en-CA" sz="2800" dirty="0"/>
              <a:t>Achieve exceptional results</a:t>
            </a:r>
          </a:p>
        </p:txBody>
      </p:sp>
      <p:sp>
        <p:nvSpPr>
          <p:cNvPr id="4" name="Down Arrow 3"/>
          <p:cNvSpPr/>
          <p:nvPr/>
        </p:nvSpPr>
        <p:spPr>
          <a:xfrm>
            <a:off x="4396409" y="2628900"/>
            <a:ext cx="3048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Down Arrow 4"/>
          <p:cNvSpPr/>
          <p:nvPr/>
        </p:nvSpPr>
        <p:spPr>
          <a:xfrm>
            <a:off x="4426227" y="3657600"/>
            <a:ext cx="3048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7135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solidFill>
                  <a:schemeClr val="tx2"/>
                </a:solidFill>
                <a:latin typeface="Cambria" panose="02040503050406030204" pitchFamily="18" charset="0"/>
                <a:ea typeface="Cambria" panose="02040503050406030204" pitchFamily="18" charset="0"/>
              </a:rPr>
              <a:t>Next Steps</a:t>
            </a:r>
          </a:p>
        </p:txBody>
      </p:sp>
      <p:sp>
        <p:nvSpPr>
          <p:cNvPr id="3" name="Content Placeholder 2"/>
          <p:cNvSpPr>
            <a:spLocks noGrp="1"/>
          </p:cNvSpPr>
          <p:nvPr>
            <p:ph idx="1"/>
          </p:nvPr>
        </p:nvSpPr>
        <p:spPr/>
        <p:txBody>
          <a:bodyPr/>
          <a:lstStyle/>
          <a:p>
            <a:pPr lvl="0"/>
            <a:r>
              <a:rPr lang="en-CA" altLang="en-US" sz="2800" dirty="0"/>
              <a:t>Visit </a:t>
            </a:r>
            <a:r>
              <a:rPr lang="en-CA" altLang="en-US" sz="1800" dirty="0">
                <a:hlinkClick r:id="rId3"/>
              </a:rPr>
              <a:t>http://organizationalexcellencespecialists.ca/activities/global-oe-index/</a:t>
            </a:r>
            <a:r>
              <a:rPr lang="en-CA" altLang="en-US" sz="1800" dirty="0"/>
              <a:t> </a:t>
            </a:r>
          </a:p>
          <a:p>
            <a:pPr lvl="0"/>
            <a:r>
              <a:rPr lang="en-CA" altLang="en-US" sz="2800" dirty="0"/>
              <a:t>Take the teaser assessment</a:t>
            </a:r>
          </a:p>
          <a:p>
            <a:pPr lvl="0"/>
            <a:r>
              <a:rPr lang="en-CA" altLang="en-US" sz="2800" dirty="0"/>
              <a:t>Read the reports on the global research study </a:t>
            </a:r>
          </a:p>
          <a:p>
            <a:pPr lvl="0"/>
            <a:r>
              <a:rPr lang="en-CA" altLang="en-US" sz="2800" dirty="0"/>
              <a:t>Compare ratings with others</a:t>
            </a:r>
          </a:p>
          <a:p>
            <a:pPr lvl="0"/>
            <a:r>
              <a:rPr lang="en-CA" altLang="en-US" sz="2800" dirty="0"/>
              <a:t>Improve low rated principles</a:t>
            </a:r>
          </a:p>
          <a:p>
            <a:pPr lvl="0"/>
            <a:r>
              <a:rPr lang="en-CA" altLang="en-US" sz="2800" dirty="0"/>
              <a:t>Learn from high performing organizations</a:t>
            </a:r>
          </a:p>
          <a:p>
            <a:pPr marL="0" lvl="0" indent="0">
              <a:buNone/>
            </a:pPr>
            <a:endParaRPr lang="en-CA" altLang="en-US" sz="1600" dirty="0"/>
          </a:p>
          <a:p>
            <a:endParaRPr lang="en-CA" sz="2800" dirty="0"/>
          </a:p>
        </p:txBody>
      </p:sp>
    </p:spTree>
    <p:extLst>
      <p:ext uri="{BB962C8B-B14F-4D97-AF65-F5344CB8AC3E}">
        <p14:creationId xmlns:p14="http://schemas.microsoft.com/office/powerpoint/2010/main" val="156180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CA" altLang="en-US" dirty="0"/>
              <a:t> </a:t>
            </a:r>
            <a:r>
              <a:rPr lang="en-CA" altLang="en-US" sz="3200" dirty="0">
                <a:solidFill>
                  <a:schemeClr val="tx2"/>
                </a:solidFill>
                <a:latin typeface="Cambria" panose="02040503050406030204" pitchFamily="18" charset="0"/>
                <a:ea typeface="Cambria" panose="02040503050406030204" pitchFamily="18" charset="0"/>
              </a:rPr>
              <a:t>Agenda</a:t>
            </a:r>
          </a:p>
        </p:txBody>
      </p:sp>
      <p:sp>
        <p:nvSpPr>
          <p:cNvPr id="30723" name="Content Placeholder 2"/>
          <p:cNvSpPr>
            <a:spLocks noGrp="1"/>
          </p:cNvSpPr>
          <p:nvPr>
            <p:ph idx="1"/>
          </p:nvPr>
        </p:nvSpPr>
        <p:spPr/>
        <p:txBody>
          <a:bodyPr>
            <a:normAutofit/>
          </a:bodyPr>
          <a:lstStyle/>
          <a:p>
            <a:pPr lvl="0"/>
            <a:r>
              <a:rPr lang="en-US" sz="2800" dirty="0"/>
              <a:t>This webinar will answer four questions:</a:t>
            </a:r>
          </a:p>
          <a:p>
            <a:pPr lvl="1"/>
            <a:r>
              <a:rPr lang="en-CA" sz="2400" dirty="0"/>
              <a:t>What is a culture that is committed to excellence?</a:t>
            </a:r>
          </a:p>
          <a:p>
            <a:pPr lvl="1"/>
            <a:r>
              <a:rPr lang="en-CA" sz="2400" dirty="0"/>
              <a:t>Why is it important? </a:t>
            </a:r>
          </a:p>
          <a:p>
            <a:pPr lvl="1"/>
            <a:r>
              <a:rPr lang="en-CA" altLang="en-US" sz="2400" dirty="0"/>
              <a:t>How do we assess it? </a:t>
            </a:r>
          </a:p>
          <a:p>
            <a:pPr lvl="1"/>
            <a:r>
              <a:rPr lang="en-CA" altLang="en-US" sz="2400" dirty="0"/>
              <a:t>What can we do to improve it? </a:t>
            </a:r>
          </a:p>
          <a:p>
            <a:endParaRPr lang="en-CA" altLang="en-US" dirty="0"/>
          </a:p>
        </p:txBody>
      </p:sp>
    </p:spTree>
    <p:extLst>
      <p:ext uri="{BB962C8B-B14F-4D97-AF65-F5344CB8AC3E}">
        <p14:creationId xmlns:p14="http://schemas.microsoft.com/office/powerpoint/2010/main" val="943916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en-CA" altLang="en-US" sz="3200" dirty="0">
                <a:solidFill>
                  <a:schemeClr val="tx2"/>
                </a:solidFill>
                <a:latin typeface="Cambria" panose="02040503050406030204" pitchFamily="18" charset="0"/>
                <a:ea typeface="Cambria" panose="02040503050406030204" pitchFamily="18" charset="0"/>
              </a:rPr>
              <a:t>Thank You !</a:t>
            </a:r>
          </a:p>
        </p:txBody>
      </p:sp>
      <p:sp>
        <p:nvSpPr>
          <p:cNvPr id="45059" name="Content Placeholder 2"/>
          <p:cNvSpPr>
            <a:spLocks noGrp="1"/>
          </p:cNvSpPr>
          <p:nvPr>
            <p:ph idx="1"/>
          </p:nvPr>
        </p:nvSpPr>
        <p:spPr/>
        <p:txBody>
          <a:bodyPr>
            <a:normAutofit/>
          </a:bodyPr>
          <a:lstStyle/>
          <a:p>
            <a:pPr marL="0" indent="0" algn="ctr">
              <a:lnSpc>
                <a:spcPct val="150000"/>
              </a:lnSpc>
              <a:buNone/>
            </a:pPr>
            <a:endParaRPr lang="en-CA" altLang="en-US" sz="2000" dirty="0"/>
          </a:p>
          <a:p>
            <a:pPr marL="0" indent="0" algn="ctr">
              <a:lnSpc>
                <a:spcPct val="150000"/>
              </a:lnSpc>
              <a:buNone/>
            </a:pPr>
            <a:r>
              <a:rPr lang="en-CA" altLang="en-US" sz="2800" dirty="0"/>
              <a:t>Dawn Ringrose MBA FCMC</a:t>
            </a:r>
          </a:p>
          <a:p>
            <a:pPr marL="0" indent="0" algn="ctr">
              <a:lnSpc>
                <a:spcPct val="150000"/>
              </a:lnSpc>
              <a:buNone/>
            </a:pPr>
            <a:r>
              <a:rPr lang="en-CA" altLang="en-US" sz="2400" dirty="0"/>
              <a:t>Principal, Organizational Excellence Specialists</a:t>
            </a:r>
          </a:p>
          <a:p>
            <a:pPr marL="0" indent="0" algn="ctr">
              <a:lnSpc>
                <a:spcPct val="150000"/>
              </a:lnSpc>
              <a:buNone/>
            </a:pPr>
            <a:r>
              <a:rPr lang="en-CA" altLang="en-US" sz="2200" dirty="0"/>
              <a:t>Executive, OETC QMD ASQ</a:t>
            </a:r>
          </a:p>
          <a:p>
            <a:pPr marL="0" indent="0" algn="ctr">
              <a:lnSpc>
                <a:spcPct val="150000"/>
              </a:lnSpc>
              <a:buNone/>
            </a:pPr>
            <a:r>
              <a:rPr lang="en-CA" altLang="en-US" sz="2200" dirty="0"/>
              <a:t>Board, ISCM Foundation</a:t>
            </a:r>
          </a:p>
          <a:p>
            <a:pPr marL="0" indent="0" algn="ctr">
              <a:lnSpc>
                <a:spcPct val="150000"/>
              </a:lnSpc>
              <a:buNone/>
            </a:pPr>
            <a:r>
              <a:rPr lang="en-CA" altLang="en-US" sz="2200" dirty="0">
                <a:hlinkClick r:id="rId3"/>
              </a:rPr>
              <a:t>dawn@organizationalexcellencespecialists.ca</a:t>
            </a:r>
            <a:r>
              <a:rPr lang="en-CA" altLang="en-US" sz="2200" dirty="0"/>
              <a:t> </a:t>
            </a:r>
          </a:p>
          <a:p>
            <a:pPr marL="0" indent="0">
              <a:lnSpc>
                <a:spcPct val="150000"/>
              </a:lnSpc>
              <a:buNone/>
            </a:pPr>
            <a:endParaRPr lang="en-CA" altLang="en-US" sz="2600" dirty="0"/>
          </a:p>
          <a:p>
            <a:pPr marL="0" indent="0" algn="ctr">
              <a:lnSpc>
                <a:spcPct val="150000"/>
              </a:lnSpc>
              <a:buNone/>
            </a:pPr>
            <a:endParaRPr lang="en-CA" altLang="en-US" sz="2000" dirty="0"/>
          </a:p>
        </p:txBody>
      </p:sp>
    </p:spTree>
    <p:extLst>
      <p:ext uri="{BB962C8B-B14F-4D97-AF65-F5344CB8AC3E}">
        <p14:creationId xmlns:p14="http://schemas.microsoft.com/office/powerpoint/2010/main" val="372113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CA" dirty="0"/>
            </a:br>
            <a:endParaRPr lang="en-CA" dirty="0"/>
          </a:p>
        </p:txBody>
      </p:sp>
      <p:sp>
        <p:nvSpPr>
          <p:cNvPr id="3" name="Content Placeholder 2"/>
          <p:cNvSpPr>
            <a:spLocks noGrp="1"/>
          </p:cNvSpPr>
          <p:nvPr>
            <p:ph type="body" idx="1"/>
          </p:nvPr>
        </p:nvSpPr>
        <p:spPr>
          <a:xfrm>
            <a:off x="762000" y="2057400"/>
            <a:ext cx="7772400" cy="1500187"/>
          </a:xfrm>
        </p:spPr>
        <p:txBody>
          <a:bodyPr>
            <a:noAutofit/>
          </a:bodyPr>
          <a:lstStyle/>
          <a:p>
            <a:pPr algn="ctr"/>
            <a:r>
              <a:rPr lang="en-CA" sz="3600" dirty="0">
                <a:solidFill>
                  <a:schemeClr val="tx2"/>
                </a:solidFill>
              </a:rPr>
              <a:t>What Is A Culture Committed </a:t>
            </a:r>
          </a:p>
          <a:p>
            <a:pPr algn="ctr"/>
            <a:r>
              <a:rPr lang="en-CA" sz="3600" dirty="0">
                <a:solidFill>
                  <a:schemeClr val="tx2"/>
                </a:solidFill>
              </a:rPr>
              <a:t>To Excellence? </a:t>
            </a:r>
          </a:p>
        </p:txBody>
      </p:sp>
    </p:spTree>
    <p:extLst>
      <p:ext uri="{BB962C8B-B14F-4D97-AF65-F5344CB8AC3E}">
        <p14:creationId xmlns:p14="http://schemas.microsoft.com/office/powerpoint/2010/main" val="292941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normAutofit/>
          </a:bodyPr>
          <a:lstStyle/>
          <a:p>
            <a:r>
              <a:rPr lang="en-CA" altLang="en-US" sz="3200" b="1" dirty="0">
                <a:latin typeface="Cambria" panose="02040503050406030204" pitchFamily="18" charset="0"/>
              </a:rPr>
              <a:t> </a:t>
            </a:r>
            <a:r>
              <a:rPr lang="en-CA" altLang="en-US" sz="3200" dirty="0">
                <a:solidFill>
                  <a:schemeClr val="tx2"/>
                </a:solidFill>
                <a:latin typeface="Cambria" panose="02040503050406030204" pitchFamily="18" charset="0"/>
                <a:ea typeface="Cambria" panose="02040503050406030204" pitchFamily="18" charset="0"/>
              </a:rPr>
              <a:t>Principles</a:t>
            </a:r>
          </a:p>
        </p:txBody>
      </p:sp>
      <p:sp>
        <p:nvSpPr>
          <p:cNvPr id="32771" name="Rectangle 3"/>
          <p:cNvSpPr>
            <a:spLocks noGrp="1"/>
          </p:cNvSpPr>
          <p:nvPr>
            <p:ph idx="1"/>
          </p:nvPr>
        </p:nvSpPr>
        <p:spPr>
          <a:xfrm>
            <a:off x="632791" y="1295400"/>
            <a:ext cx="7848600" cy="4525963"/>
          </a:xfrm>
        </p:spPr>
        <p:txBody>
          <a:bodyPr>
            <a:noAutofit/>
          </a:bodyPr>
          <a:lstStyle/>
          <a:p>
            <a:pPr marL="514350" indent="-514350">
              <a:buFont typeface="+mj-lt"/>
              <a:buAutoNum type="arabicPeriod"/>
            </a:pPr>
            <a:r>
              <a:rPr lang="en-CA" altLang="en-US" sz="2800" dirty="0"/>
              <a:t>Leadership involvement </a:t>
            </a:r>
          </a:p>
          <a:p>
            <a:pPr marL="514350" indent="-514350">
              <a:buFont typeface="+mj-lt"/>
              <a:buAutoNum type="arabicPeriod"/>
            </a:pPr>
            <a:r>
              <a:rPr lang="en-CA" altLang="en-US" sz="2800" dirty="0"/>
              <a:t>Alignment</a:t>
            </a:r>
          </a:p>
          <a:p>
            <a:pPr marL="514350" indent="-514350">
              <a:buFont typeface="+mj-lt"/>
              <a:buAutoNum type="arabicPeriod"/>
            </a:pPr>
            <a:r>
              <a:rPr lang="en-CA" altLang="en-US" sz="2800" dirty="0"/>
              <a:t>Focus on the customer</a:t>
            </a:r>
          </a:p>
          <a:p>
            <a:pPr marL="514350" indent="-514350">
              <a:buFont typeface="+mj-lt"/>
              <a:buAutoNum type="arabicPeriod"/>
            </a:pPr>
            <a:r>
              <a:rPr lang="en-CA" altLang="en-US" sz="2800" dirty="0"/>
              <a:t>People involvement</a:t>
            </a:r>
          </a:p>
          <a:p>
            <a:pPr marL="514350" indent="-514350">
              <a:buFont typeface="+mj-lt"/>
              <a:buAutoNum type="arabicPeriod"/>
            </a:pPr>
            <a:r>
              <a:rPr lang="en-CA" altLang="en-US" sz="2800" dirty="0"/>
              <a:t>Prevention based process management</a:t>
            </a:r>
          </a:p>
          <a:p>
            <a:pPr marL="514350" indent="-514350">
              <a:buFont typeface="+mj-lt"/>
              <a:buAutoNum type="arabicPeriod"/>
            </a:pPr>
            <a:r>
              <a:rPr lang="en-CA" altLang="en-US" sz="2800" dirty="0"/>
              <a:t>Partnership development</a:t>
            </a:r>
          </a:p>
          <a:p>
            <a:pPr marL="514350" indent="-514350">
              <a:buFont typeface="+mj-lt"/>
              <a:buAutoNum type="arabicPeriod"/>
            </a:pPr>
            <a:r>
              <a:rPr lang="en-CA" altLang="en-US" sz="2800" dirty="0"/>
              <a:t>Continuous improvement</a:t>
            </a:r>
          </a:p>
          <a:p>
            <a:pPr marL="514350" indent="-514350">
              <a:buFont typeface="+mj-lt"/>
              <a:buAutoNum type="arabicPeriod"/>
            </a:pPr>
            <a:r>
              <a:rPr lang="en-CA" altLang="en-US" sz="2800" dirty="0"/>
              <a:t>Data based decision making</a:t>
            </a:r>
          </a:p>
          <a:p>
            <a:pPr marL="514350" indent="-514350">
              <a:buFont typeface="+mj-lt"/>
              <a:buAutoNum type="arabicPeriod"/>
            </a:pPr>
            <a:r>
              <a:rPr lang="en-CA" altLang="en-US" sz="2800" dirty="0"/>
              <a:t>Societal commitment</a:t>
            </a:r>
          </a:p>
        </p:txBody>
      </p:sp>
      <p:sp>
        <p:nvSpPr>
          <p:cNvPr id="2" name="TextBox 1"/>
          <p:cNvSpPr txBox="1"/>
          <p:nvPr/>
        </p:nvSpPr>
        <p:spPr>
          <a:xfrm>
            <a:off x="632791" y="5943600"/>
            <a:ext cx="7848600" cy="369332"/>
          </a:xfrm>
          <a:prstGeom prst="rect">
            <a:avLst/>
          </a:prstGeom>
          <a:noFill/>
        </p:spPr>
        <p:txBody>
          <a:bodyPr wrap="square" rtlCol="0">
            <a:spAutoFit/>
          </a:bodyPr>
          <a:lstStyle/>
          <a:p>
            <a:r>
              <a:rPr lang="en-CA" dirty="0">
                <a:solidFill>
                  <a:srgbClr val="0070C0"/>
                </a:solidFill>
              </a:rPr>
              <a:t>Organizational Excellence Framework publication (Appendix 2)  </a:t>
            </a:r>
          </a:p>
        </p:txBody>
      </p:sp>
    </p:spTree>
    <p:extLst>
      <p:ext uri="{BB962C8B-B14F-4D97-AF65-F5344CB8AC3E}">
        <p14:creationId xmlns:p14="http://schemas.microsoft.com/office/powerpoint/2010/main" val="424755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CA" dirty="0"/>
            </a:br>
            <a:endParaRPr lang="en-CA" dirty="0"/>
          </a:p>
        </p:txBody>
      </p:sp>
      <p:sp>
        <p:nvSpPr>
          <p:cNvPr id="3" name="Content Placeholder 2"/>
          <p:cNvSpPr>
            <a:spLocks noGrp="1"/>
          </p:cNvSpPr>
          <p:nvPr>
            <p:ph type="body" idx="1"/>
          </p:nvPr>
        </p:nvSpPr>
        <p:spPr>
          <a:xfrm>
            <a:off x="762000" y="2057400"/>
            <a:ext cx="7772400" cy="1500187"/>
          </a:xfrm>
        </p:spPr>
        <p:txBody>
          <a:bodyPr>
            <a:normAutofit/>
          </a:bodyPr>
          <a:lstStyle/>
          <a:p>
            <a:pPr algn="ctr"/>
            <a:r>
              <a:rPr lang="en-CA" sz="3600" dirty="0">
                <a:solidFill>
                  <a:schemeClr val="tx2"/>
                </a:solidFill>
              </a:rPr>
              <a:t>Why Is A Culture Committed To Excellence Important? </a:t>
            </a:r>
          </a:p>
        </p:txBody>
      </p:sp>
    </p:spTree>
    <p:extLst>
      <p:ext uri="{BB962C8B-B14F-4D97-AF65-F5344CB8AC3E}">
        <p14:creationId xmlns:p14="http://schemas.microsoft.com/office/powerpoint/2010/main" val="416464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solidFill>
                  <a:schemeClr val="tx2"/>
                </a:solidFill>
                <a:latin typeface="Cambria" panose="02040503050406030204" pitchFamily="18" charset="0"/>
                <a:ea typeface="Cambria" panose="02040503050406030204" pitchFamily="18" charset="0"/>
              </a:rPr>
              <a:t>Stories</a:t>
            </a:r>
          </a:p>
        </p:txBody>
      </p:sp>
      <p:pic>
        <p:nvPicPr>
          <p:cNvPr id="4" name="Picture 3">
            <a:extLst>
              <a:ext uri="{FF2B5EF4-FFF2-40B4-BE49-F238E27FC236}">
                <a16:creationId xmlns:a16="http://schemas.microsoft.com/office/drawing/2014/main" id="{681F03FD-0773-44AC-9072-FC53E1D5651C}"/>
              </a:ext>
            </a:extLst>
          </p:cNvPr>
          <p:cNvPicPr>
            <a:picLocks noChangeAspect="1"/>
          </p:cNvPicPr>
          <p:nvPr/>
        </p:nvPicPr>
        <p:blipFill>
          <a:blip r:embed="rId3"/>
          <a:stretch>
            <a:fillRect/>
          </a:stretch>
        </p:blipFill>
        <p:spPr>
          <a:xfrm>
            <a:off x="714039" y="1676400"/>
            <a:ext cx="7715922" cy="4343400"/>
          </a:xfrm>
          <a:prstGeom prst="rect">
            <a:avLst/>
          </a:prstGeom>
        </p:spPr>
      </p:pic>
    </p:spTree>
    <p:extLst>
      <p:ext uri="{BB962C8B-B14F-4D97-AF65-F5344CB8AC3E}">
        <p14:creationId xmlns:p14="http://schemas.microsoft.com/office/powerpoint/2010/main" val="322642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EEE6B5-D2DD-4B74-B51E-57501ED2CF32}"/>
              </a:ext>
            </a:extLst>
          </p:cNvPr>
          <p:cNvSpPr>
            <a:spLocks noGrp="1"/>
          </p:cNvSpPr>
          <p:nvPr>
            <p:ph type="title"/>
          </p:nvPr>
        </p:nvSpPr>
        <p:spPr/>
        <p:txBody>
          <a:bodyPr/>
          <a:lstStyle/>
          <a:p>
            <a:r>
              <a:rPr lang="en-US" sz="3200" dirty="0">
                <a:solidFill>
                  <a:schemeClr val="tx2"/>
                </a:solidFill>
                <a:latin typeface="Cambria" panose="02040503050406030204" pitchFamily="18" charset="0"/>
                <a:ea typeface="Cambria" panose="02040503050406030204" pitchFamily="18" charset="0"/>
              </a:rPr>
              <a:t>Delta Hotels</a:t>
            </a:r>
            <a:endParaRPr lang="en-CA" sz="3200" dirty="0">
              <a:solidFill>
                <a:schemeClr val="tx2"/>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D19B2AD8-E848-49C6-8EDE-E52A34912494}"/>
              </a:ext>
            </a:extLst>
          </p:cNvPr>
          <p:cNvPicPr>
            <a:picLocks noChangeAspect="1"/>
          </p:cNvPicPr>
          <p:nvPr/>
        </p:nvPicPr>
        <p:blipFill>
          <a:blip r:embed="rId3"/>
          <a:stretch>
            <a:fillRect/>
          </a:stretch>
        </p:blipFill>
        <p:spPr>
          <a:xfrm>
            <a:off x="1075719" y="1417638"/>
            <a:ext cx="6992562" cy="4673880"/>
          </a:xfrm>
          <a:prstGeom prst="rect">
            <a:avLst/>
          </a:prstGeom>
        </p:spPr>
      </p:pic>
    </p:spTree>
    <p:extLst>
      <p:ext uri="{BB962C8B-B14F-4D97-AF65-F5344CB8AC3E}">
        <p14:creationId xmlns:p14="http://schemas.microsoft.com/office/powerpoint/2010/main" val="199939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EEE6B5-D2DD-4B74-B51E-57501ED2CF32}"/>
              </a:ext>
            </a:extLst>
          </p:cNvPr>
          <p:cNvSpPr>
            <a:spLocks noGrp="1"/>
          </p:cNvSpPr>
          <p:nvPr>
            <p:ph type="title"/>
          </p:nvPr>
        </p:nvSpPr>
        <p:spPr/>
        <p:txBody>
          <a:bodyPr/>
          <a:lstStyle/>
          <a:p>
            <a:r>
              <a:rPr lang="en-US" sz="3200" dirty="0">
                <a:solidFill>
                  <a:schemeClr val="tx2"/>
                </a:solidFill>
                <a:latin typeface="Cambria" panose="02040503050406030204" pitchFamily="18" charset="0"/>
                <a:ea typeface="Cambria" panose="02040503050406030204" pitchFamily="18" charset="0"/>
              </a:rPr>
              <a:t>West Edmonton Mall</a:t>
            </a:r>
            <a:endParaRPr lang="en-CA" sz="3200" dirty="0">
              <a:solidFill>
                <a:schemeClr val="tx2"/>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C445DB2-B6D9-4345-ADD7-59C3ABE5060A}"/>
              </a:ext>
            </a:extLst>
          </p:cNvPr>
          <p:cNvPicPr>
            <a:picLocks noChangeAspect="1"/>
          </p:cNvPicPr>
          <p:nvPr/>
        </p:nvPicPr>
        <p:blipFill>
          <a:blip r:embed="rId3"/>
          <a:stretch>
            <a:fillRect/>
          </a:stretch>
        </p:blipFill>
        <p:spPr>
          <a:xfrm>
            <a:off x="999372" y="1591117"/>
            <a:ext cx="3354883" cy="2105025"/>
          </a:xfrm>
          <a:prstGeom prst="rect">
            <a:avLst/>
          </a:prstGeom>
        </p:spPr>
      </p:pic>
      <p:pic>
        <p:nvPicPr>
          <p:cNvPr id="3" name="Picture 2">
            <a:extLst>
              <a:ext uri="{FF2B5EF4-FFF2-40B4-BE49-F238E27FC236}">
                <a16:creationId xmlns:a16="http://schemas.microsoft.com/office/drawing/2014/main" id="{65B28A89-0CDB-4B61-A50E-0CA61147EE32}"/>
              </a:ext>
            </a:extLst>
          </p:cNvPr>
          <p:cNvPicPr>
            <a:picLocks noChangeAspect="1"/>
          </p:cNvPicPr>
          <p:nvPr/>
        </p:nvPicPr>
        <p:blipFill>
          <a:blip r:embed="rId4"/>
          <a:stretch>
            <a:fillRect/>
          </a:stretch>
        </p:blipFill>
        <p:spPr>
          <a:xfrm>
            <a:off x="906033" y="4109577"/>
            <a:ext cx="3467816" cy="2105025"/>
          </a:xfrm>
          <a:prstGeom prst="rect">
            <a:avLst/>
          </a:prstGeom>
        </p:spPr>
      </p:pic>
      <p:pic>
        <p:nvPicPr>
          <p:cNvPr id="4" name="Picture 3">
            <a:extLst>
              <a:ext uri="{FF2B5EF4-FFF2-40B4-BE49-F238E27FC236}">
                <a16:creationId xmlns:a16="http://schemas.microsoft.com/office/drawing/2014/main" id="{AE707814-FE44-4AA3-8F67-1FAAFEE861E8}"/>
              </a:ext>
            </a:extLst>
          </p:cNvPr>
          <p:cNvPicPr>
            <a:picLocks noChangeAspect="1"/>
          </p:cNvPicPr>
          <p:nvPr/>
        </p:nvPicPr>
        <p:blipFill>
          <a:blip r:embed="rId5"/>
          <a:stretch>
            <a:fillRect/>
          </a:stretch>
        </p:blipFill>
        <p:spPr>
          <a:xfrm>
            <a:off x="5148344" y="1572569"/>
            <a:ext cx="3085269" cy="2113818"/>
          </a:xfrm>
          <a:prstGeom prst="rect">
            <a:avLst/>
          </a:prstGeom>
        </p:spPr>
      </p:pic>
      <p:pic>
        <p:nvPicPr>
          <p:cNvPr id="5" name="Picture 4">
            <a:extLst>
              <a:ext uri="{FF2B5EF4-FFF2-40B4-BE49-F238E27FC236}">
                <a16:creationId xmlns:a16="http://schemas.microsoft.com/office/drawing/2014/main" id="{06EC5CD3-F622-4976-8F46-7D22E427839D}"/>
              </a:ext>
            </a:extLst>
          </p:cNvPr>
          <p:cNvPicPr>
            <a:picLocks noChangeAspect="1"/>
          </p:cNvPicPr>
          <p:nvPr/>
        </p:nvPicPr>
        <p:blipFill>
          <a:blip r:embed="rId6"/>
          <a:stretch>
            <a:fillRect/>
          </a:stretch>
        </p:blipFill>
        <p:spPr>
          <a:xfrm>
            <a:off x="5152698" y="3841318"/>
            <a:ext cx="3085269" cy="2373284"/>
          </a:xfrm>
          <a:prstGeom prst="rect">
            <a:avLst/>
          </a:prstGeom>
        </p:spPr>
      </p:pic>
    </p:spTree>
    <p:extLst>
      <p:ext uri="{BB962C8B-B14F-4D97-AF65-F5344CB8AC3E}">
        <p14:creationId xmlns:p14="http://schemas.microsoft.com/office/powerpoint/2010/main" val="32299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CA" dirty="0"/>
            </a:br>
            <a:endParaRPr lang="en-CA" dirty="0"/>
          </a:p>
        </p:txBody>
      </p:sp>
      <p:sp>
        <p:nvSpPr>
          <p:cNvPr id="3" name="Content Placeholder 2"/>
          <p:cNvSpPr>
            <a:spLocks noGrp="1"/>
          </p:cNvSpPr>
          <p:nvPr>
            <p:ph type="body" idx="1"/>
          </p:nvPr>
        </p:nvSpPr>
        <p:spPr>
          <a:xfrm>
            <a:off x="762000" y="2057400"/>
            <a:ext cx="7772400" cy="1500187"/>
          </a:xfrm>
        </p:spPr>
        <p:txBody>
          <a:bodyPr>
            <a:normAutofit/>
          </a:bodyPr>
          <a:lstStyle/>
          <a:p>
            <a:pPr algn="ctr"/>
            <a:r>
              <a:rPr lang="en-CA" sz="3600" dirty="0">
                <a:solidFill>
                  <a:schemeClr val="tx2"/>
                </a:solidFill>
              </a:rPr>
              <a:t>How Do We Assess The Culture Of </a:t>
            </a:r>
          </a:p>
          <a:p>
            <a:pPr algn="ctr"/>
            <a:r>
              <a:rPr lang="en-CA" sz="3600" dirty="0">
                <a:solidFill>
                  <a:schemeClr val="tx2"/>
                </a:solidFill>
              </a:rPr>
              <a:t>Excellence In An Organization?</a:t>
            </a:r>
          </a:p>
        </p:txBody>
      </p:sp>
    </p:spTree>
    <p:extLst>
      <p:ext uri="{BB962C8B-B14F-4D97-AF65-F5344CB8AC3E}">
        <p14:creationId xmlns:p14="http://schemas.microsoft.com/office/powerpoint/2010/main" val="1174063324"/>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3794</TotalTime>
  <Words>2014</Words>
  <Application>Microsoft Office PowerPoint</Application>
  <PresentationFormat>On-screen Show (4:3)</PresentationFormat>
  <Paragraphs>212</Paragraphs>
  <Slides>20</Slides>
  <Notes>20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Cambria</vt:lpstr>
      <vt:lpstr>3_Office Theme</vt:lpstr>
      <vt:lpstr>2_Office Theme</vt:lpstr>
      <vt:lpstr>Office Theme</vt:lpstr>
      <vt:lpstr>Creating A Culture  Committed To Excellence </vt:lpstr>
      <vt:lpstr> Agenda</vt:lpstr>
      <vt:lpstr> </vt:lpstr>
      <vt:lpstr> Principles</vt:lpstr>
      <vt:lpstr> </vt:lpstr>
      <vt:lpstr>Stories</vt:lpstr>
      <vt:lpstr>Delta Hotels</vt:lpstr>
      <vt:lpstr>West Edmonton Mall</vt:lpstr>
      <vt:lpstr> </vt:lpstr>
      <vt:lpstr>Assessment</vt:lpstr>
      <vt:lpstr>PowerPoint Presentation</vt:lpstr>
      <vt:lpstr>Teaser Assessment</vt:lpstr>
      <vt:lpstr> </vt:lpstr>
      <vt:lpstr>   Understand Interrelationships</vt:lpstr>
      <vt:lpstr>PowerPoint Presentation</vt:lpstr>
      <vt:lpstr> Principles and Practices</vt:lpstr>
      <vt:lpstr>Some Ideas</vt:lpstr>
      <vt:lpstr>A Formula For Success</vt:lpstr>
      <vt:lpstr>Next Steps</vt:lpstr>
      <vt:lpstr>Thank You !</vt:lpstr>
    </vt:vector>
  </TitlesOfParts>
  <Company>College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Catapult Workshops 1-3</dc:title>
  <dc:creator>Kovach, Jami</dc:creator>
  <cp:lastModifiedBy>Amy Straub</cp:lastModifiedBy>
  <cp:revision>157</cp:revision>
  <cp:lastPrinted>2022-02-10T01:15:37Z</cp:lastPrinted>
  <dcterms:created xsi:type="dcterms:W3CDTF">2014-09-09T20:36:35Z</dcterms:created>
  <dcterms:modified xsi:type="dcterms:W3CDTF">2022-11-30T15:08:54Z</dcterms:modified>
</cp:coreProperties>
</file>