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Lst>
  <p:notesMasterIdLst>
    <p:notesMasterId r:id="rId23"/>
  </p:notes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4" r:id="rId18"/>
    <p:sldId id="293" r:id="rId19"/>
    <p:sldId id="295" r:id="rId20"/>
    <p:sldId id="296" r:id="rId21"/>
    <p:sldId id="297"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BB12C-8D34-4424-93F6-C3FA515AABCE}" v="10" dt="2024-02-07T15:49:29.498"/>
    <p1510:client id="{72149E63-BD95-46C3-93EE-80E9BC0E45A0}" v="22" dt="2024-02-07T16:52:06.276"/>
    <p1510:client id="{8BEEC8DF-C700-1A41-A381-9789DBB0B046}" v="46" dt="2024-02-07T15:13:20.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9" autoAdjust="0"/>
    <p:restoredTop sz="96327"/>
  </p:normalViewPr>
  <p:slideViewPr>
    <p:cSldViewPr snapToGrid="0" snapToObjects="1">
      <p:cViewPr>
        <p:scale>
          <a:sx n="125" d="100"/>
          <a:sy n="125" d="100"/>
        </p:scale>
        <p:origin x="1776" y="4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6" d="100"/>
          <a:sy n="136" d="100"/>
        </p:scale>
        <p:origin x="41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arez Weber, Pablo" userId="f82e74df-81b0-4f7e-aa1a-5fcddf168b4d" providerId="ADAL" clId="{72149E63-BD95-46C3-93EE-80E9BC0E45A0}"/>
    <pc:docChg chg="custSel modSld">
      <pc:chgData name="Alvarez Weber, Pablo" userId="f82e74df-81b0-4f7e-aa1a-5fcddf168b4d" providerId="ADAL" clId="{72149E63-BD95-46C3-93EE-80E9BC0E45A0}" dt="2024-02-07T16:52:07.985" v="29" actId="478"/>
      <pc:docMkLst>
        <pc:docMk/>
      </pc:docMkLst>
      <pc:sldChg chg="addSp delSp modSp mod">
        <pc:chgData name="Alvarez Weber, Pablo" userId="f82e74df-81b0-4f7e-aa1a-5fcddf168b4d" providerId="ADAL" clId="{72149E63-BD95-46C3-93EE-80E9BC0E45A0}" dt="2024-02-07T16:52:07.985" v="29" actId="478"/>
        <pc:sldMkLst>
          <pc:docMk/>
          <pc:sldMk cId="1818187218" sldId="256"/>
        </pc:sldMkLst>
        <pc:picChg chg="add del mod">
          <ac:chgData name="Alvarez Weber, Pablo" userId="f82e74df-81b0-4f7e-aa1a-5fcddf168b4d" providerId="ADAL" clId="{72149E63-BD95-46C3-93EE-80E9BC0E45A0}" dt="2024-02-07T16:52:07.985" v="29" actId="478"/>
          <ac:picMkLst>
            <pc:docMk/>
            <pc:sldMk cId="1818187218" sldId="256"/>
            <ac:picMk id="4" creationId="{DF154424-2ECF-C323-3BD7-00AD005A8EA7}"/>
          </ac:picMkLst>
        </pc:picChg>
        <pc:picChg chg="add mod">
          <ac:chgData name="Alvarez Weber, Pablo" userId="f82e74df-81b0-4f7e-aa1a-5fcddf168b4d" providerId="ADAL" clId="{72149E63-BD95-46C3-93EE-80E9BC0E45A0}" dt="2024-02-07T16:52:06.276" v="28"/>
          <ac:picMkLst>
            <pc:docMk/>
            <pc:sldMk cId="1818187218" sldId="256"/>
            <ac:picMk id="5" creationId="{88FB539F-5AEC-A591-1C96-71E50662BD3C}"/>
          </ac:picMkLst>
        </pc:picChg>
      </pc:sldChg>
      <pc:sldChg chg="addSp modSp mod">
        <pc:chgData name="Alvarez Weber, Pablo" userId="f82e74df-81b0-4f7e-aa1a-5fcddf168b4d" providerId="ADAL" clId="{72149E63-BD95-46C3-93EE-80E9BC0E45A0}" dt="2024-02-07T16:51:23.265" v="8" actId="1076"/>
        <pc:sldMkLst>
          <pc:docMk/>
          <pc:sldMk cId="1957500567" sldId="278"/>
        </pc:sldMkLst>
        <pc:picChg chg="add mod">
          <ac:chgData name="Alvarez Weber, Pablo" userId="f82e74df-81b0-4f7e-aa1a-5fcddf168b4d" providerId="ADAL" clId="{72149E63-BD95-46C3-93EE-80E9BC0E45A0}" dt="2024-02-07T16:51:23.265" v="8" actId="1076"/>
          <ac:picMkLst>
            <pc:docMk/>
            <pc:sldMk cId="1957500567" sldId="278"/>
            <ac:picMk id="5" creationId="{FC3CFA3D-A301-3CDB-0CA0-C5596686C029}"/>
          </ac:picMkLst>
        </pc:picChg>
      </pc:sldChg>
      <pc:sldChg chg="addSp modSp">
        <pc:chgData name="Alvarez Weber, Pablo" userId="f82e74df-81b0-4f7e-aa1a-5fcddf168b4d" providerId="ADAL" clId="{72149E63-BD95-46C3-93EE-80E9BC0E45A0}" dt="2024-02-07T16:51:31.181" v="9"/>
        <pc:sldMkLst>
          <pc:docMk/>
          <pc:sldMk cId="3451793897" sldId="279"/>
        </pc:sldMkLst>
        <pc:picChg chg="add mod">
          <ac:chgData name="Alvarez Weber, Pablo" userId="f82e74df-81b0-4f7e-aa1a-5fcddf168b4d" providerId="ADAL" clId="{72149E63-BD95-46C3-93EE-80E9BC0E45A0}" dt="2024-02-07T16:51:31.181" v="9"/>
          <ac:picMkLst>
            <pc:docMk/>
            <pc:sldMk cId="3451793897" sldId="279"/>
            <ac:picMk id="5" creationId="{57A1CBF2-4AA1-B1F1-A8C2-68E4DA5C6B7A}"/>
          </ac:picMkLst>
        </pc:picChg>
      </pc:sldChg>
      <pc:sldChg chg="addSp modSp">
        <pc:chgData name="Alvarez Weber, Pablo" userId="f82e74df-81b0-4f7e-aa1a-5fcddf168b4d" providerId="ADAL" clId="{72149E63-BD95-46C3-93EE-80E9BC0E45A0}" dt="2024-02-07T16:51:32.819" v="10"/>
        <pc:sldMkLst>
          <pc:docMk/>
          <pc:sldMk cId="2110817220" sldId="280"/>
        </pc:sldMkLst>
        <pc:picChg chg="add mod">
          <ac:chgData name="Alvarez Weber, Pablo" userId="f82e74df-81b0-4f7e-aa1a-5fcddf168b4d" providerId="ADAL" clId="{72149E63-BD95-46C3-93EE-80E9BC0E45A0}" dt="2024-02-07T16:51:32.819" v="10"/>
          <ac:picMkLst>
            <pc:docMk/>
            <pc:sldMk cId="2110817220" sldId="280"/>
            <ac:picMk id="6" creationId="{D644A50E-FB27-3482-4C46-449C0C063111}"/>
          </ac:picMkLst>
        </pc:picChg>
      </pc:sldChg>
      <pc:sldChg chg="addSp modSp">
        <pc:chgData name="Alvarez Weber, Pablo" userId="f82e74df-81b0-4f7e-aa1a-5fcddf168b4d" providerId="ADAL" clId="{72149E63-BD95-46C3-93EE-80E9BC0E45A0}" dt="2024-02-07T16:51:34.613" v="11"/>
        <pc:sldMkLst>
          <pc:docMk/>
          <pc:sldMk cId="3367803826" sldId="281"/>
        </pc:sldMkLst>
        <pc:picChg chg="add mod">
          <ac:chgData name="Alvarez Weber, Pablo" userId="f82e74df-81b0-4f7e-aa1a-5fcddf168b4d" providerId="ADAL" clId="{72149E63-BD95-46C3-93EE-80E9BC0E45A0}" dt="2024-02-07T16:51:34.613" v="11"/>
          <ac:picMkLst>
            <pc:docMk/>
            <pc:sldMk cId="3367803826" sldId="281"/>
            <ac:picMk id="5" creationId="{D20261E3-D3D0-8267-DE71-B68AE417F2C2}"/>
          </ac:picMkLst>
        </pc:picChg>
      </pc:sldChg>
      <pc:sldChg chg="addSp modSp">
        <pc:chgData name="Alvarez Weber, Pablo" userId="f82e74df-81b0-4f7e-aa1a-5fcddf168b4d" providerId="ADAL" clId="{72149E63-BD95-46C3-93EE-80E9BC0E45A0}" dt="2024-02-07T16:51:35.861" v="12"/>
        <pc:sldMkLst>
          <pc:docMk/>
          <pc:sldMk cId="657056727" sldId="282"/>
        </pc:sldMkLst>
        <pc:picChg chg="add mod">
          <ac:chgData name="Alvarez Weber, Pablo" userId="f82e74df-81b0-4f7e-aa1a-5fcddf168b4d" providerId="ADAL" clId="{72149E63-BD95-46C3-93EE-80E9BC0E45A0}" dt="2024-02-07T16:51:35.861" v="12"/>
          <ac:picMkLst>
            <pc:docMk/>
            <pc:sldMk cId="657056727" sldId="282"/>
            <ac:picMk id="5" creationId="{E3BF9AA5-4AE1-1FFE-4023-420A4F050391}"/>
          </ac:picMkLst>
        </pc:picChg>
      </pc:sldChg>
      <pc:sldChg chg="addSp modSp">
        <pc:chgData name="Alvarez Weber, Pablo" userId="f82e74df-81b0-4f7e-aa1a-5fcddf168b4d" providerId="ADAL" clId="{72149E63-BD95-46C3-93EE-80E9BC0E45A0}" dt="2024-02-07T16:51:37.342" v="13"/>
        <pc:sldMkLst>
          <pc:docMk/>
          <pc:sldMk cId="1377370151" sldId="283"/>
        </pc:sldMkLst>
        <pc:picChg chg="add mod">
          <ac:chgData name="Alvarez Weber, Pablo" userId="f82e74df-81b0-4f7e-aa1a-5fcddf168b4d" providerId="ADAL" clId="{72149E63-BD95-46C3-93EE-80E9BC0E45A0}" dt="2024-02-07T16:51:37.342" v="13"/>
          <ac:picMkLst>
            <pc:docMk/>
            <pc:sldMk cId="1377370151" sldId="283"/>
            <ac:picMk id="3" creationId="{66554010-320C-EBDB-E2C3-0080B752291B}"/>
          </ac:picMkLst>
        </pc:picChg>
      </pc:sldChg>
      <pc:sldChg chg="addSp modSp">
        <pc:chgData name="Alvarez Weber, Pablo" userId="f82e74df-81b0-4f7e-aa1a-5fcddf168b4d" providerId="ADAL" clId="{72149E63-BD95-46C3-93EE-80E9BC0E45A0}" dt="2024-02-07T16:51:38.923" v="14"/>
        <pc:sldMkLst>
          <pc:docMk/>
          <pc:sldMk cId="2196960743" sldId="284"/>
        </pc:sldMkLst>
        <pc:picChg chg="add mod">
          <ac:chgData name="Alvarez Weber, Pablo" userId="f82e74df-81b0-4f7e-aa1a-5fcddf168b4d" providerId="ADAL" clId="{72149E63-BD95-46C3-93EE-80E9BC0E45A0}" dt="2024-02-07T16:51:38.923" v="14"/>
          <ac:picMkLst>
            <pc:docMk/>
            <pc:sldMk cId="2196960743" sldId="284"/>
            <ac:picMk id="5" creationId="{E5CCFE18-EAD6-3377-12E0-9247B5180D1E}"/>
          </ac:picMkLst>
        </pc:picChg>
      </pc:sldChg>
      <pc:sldChg chg="addSp modSp">
        <pc:chgData name="Alvarez Weber, Pablo" userId="f82e74df-81b0-4f7e-aa1a-5fcddf168b4d" providerId="ADAL" clId="{72149E63-BD95-46C3-93EE-80E9BC0E45A0}" dt="2024-02-07T16:51:41.693" v="15"/>
        <pc:sldMkLst>
          <pc:docMk/>
          <pc:sldMk cId="3065957758" sldId="285"/>
        </pc:sldMkLst>
        <pc:picChg chg="add mod">
          <ac:chgData name="Alvarez Weber, Pablo" userId="f82e74df-81b0-4f7e-aa1a-5fcddf168b4d" providerId="ADAL" clId="{72149E63-BD95-46C3-93EE-80E9BC0E45A0}" dt="2024-02-07T16:51:41.693" v="15"/>
          <ac:picMkLst>
            <pc:docMk/>
            <pc:sldMk cId="3065957758" sldId="285"/>
            <ac:picMk id="3" creationId="{E0D4EC99-FC80-11D5-3FC3-FEEC25AAFC91}"/>
          </ac:picMkLst>
        </pc:picChg>
      </pc:sldChg>
      <pc:sldChg chg="addSp modSp">
        <pc:chgData name="Alvarez Weber, Pablo" userId="f82e74df-81b0-4f7e-aa1a-5fcddf168b4d" providerId="ADAL" clId="{72149E63-BD95-46C3-93EE-80E9BC0E45A0}" dt="2024-02-07T16:51:42.957" v="16"/>
        <pc:sldMkLst>
          <pc:docMk/>
          <pc:sldMk cId="1181483780" sldId="286"/>
        </pc:sldMkLst>
        <pc:picChg chg="add mod">
          <ac:chgData name="Alvarez Weber, Pablo" userId="f82e74df-81b0-4f7e-aa1a-5fcddf168b4d" providerId="ADAL" clId="{72149E63-BD95-46C3-93EE-80E9BC0E45A0}" dt="2024-02-07T16:51:42.957" v="16"/>
          <ac:picMkLst>
            <pc:docMk/>
            <pc:sldMk cId="1181483780" sldId="286"/>
            <ac:picMk id="5" creationId="{5DBA5DE0-9581-F056-9420-5544E660E168}"/>
          </ac:picMkLst>
        </pc:picChg>
      </pc:sldChg>
      <pc:sldChg chg="addSp modSp">
        <pc:chgData name="Alvarez Weber, Pablo" userId="f82e74df-81b0-4f7e-aa1a-5fcddf168b4d" providerId="ADAL" clId="{72149E63-BD95-46C3-93EE-80E9BC0E45A0}" dt="2024-02-07T16:51:44.067" v="17"/>
        <pc:sldMkLst>
          <pc:docMk/>
          <pc:sldMk cId="3261361646" sldId="287"/>
        </pc:sldMkLst>
        <pc:picChg chg="add mod">
          <ac:chgData name="Alvarez Weber, Pablo" userId="f82e74df-81b0-4f7e-aa1a-5fcddf168b4d" providerId="ADAL" clId="{72149E63-BD95-46C3-93EE-80E9BC0E45A0}" dt="2024-02-07T16:51:44.067" v="17"/>
          <ac:picMkLst>
            <pc:docMk/>
            <pc:sldMk cId="3261361646" sldId="287"/>
            <ac:picMk id="3" creationId="{1258A8BA-1A5E-5AAF-96A7-6A41C09B4CA7}"/>
          </ac:picMkLst>
        </pc:picChg>
      </pc:sldChg>
      <pc:sldChg chg="addSp modSp">
        <pc:chgData name="Alvarez Weber, Pablo" userId="f82e74df-81b0-4f7e-aa1a-5fcddf168b4d" providerId="ADAL" clId="{72149E63-BD95-46C3-93EE-80E9BC0E45A0}" dt="2024-02-07T16:51:45.365" v="18"/>
        <pc:sldMkLst>
          <pc:docMk/>
          <pc:sldMk cId="3739613686" sldId="288"/>
        </pc:sldMkLst>
        <pc:picChg chg="add mod">
          <ac:chgData name="Alvarez Weber, Pablo" userId="f82e74df-81b0-4f7e-aa1a-5fcddf168b4d" providerId="ADAL" clId="{72149E63-BD95-46C3-93EE-80E9BC0E45A0}" dt="2024-02-07T16:51:45.365" v="18"/>
          <ac:picMkLst>
            <pc:docMk/>
            <pc:sldMk cId="3739613686" sldId="288"/>
            <ac:picMk id="5" creationId="{FC197AAB-AD8A-D85F-7F93-73F941B6F7EA}"/>
          </ac:picMkLst>
        </pc:picChg>
      </pc:sldChg>
      <pc:sldChg chg="addSp modSp">
        <pc:chgData name="Alvarez Weber, Pablo" userId="f82e74df-81b0-4f7e-aa1a-5fcddf168b4d" providerId="ADAL" clId="{72149E63-BD95-46C3-93EE-80E9BC0E45A0}" dt="2024-02-07T16:51:47.547" v="19"/>
        <pc:sldMkLst>
          <pc:docMk/>
          <pc:sldMk cId="378623111" sldId="289"/>
        </pc:sldMkLst>
        <pc:picChg chg="add mod">
          <ac:chgData name="Alvarez Weber, Pablo" userId="f82e74df-81b0-4f7e-aa1a-5fcddf168b4d" providerId="ADAL" clId="{72149E63-BD95-46C3-93EE-80E9BC0E45A0}" dt="2024-02-07T16:51:47.547" v="19"/>
          <ac:picMkLst>
            <pc:docMk/>
            <pc:sldMk cId="378623111" sldId="289"/>
            <ac:picMk id="5" creationId="{E90A29A3-10FB-C129-B7B2-7099E68129DA}"/>
          </ac:picMkLst>
        </pc:picChg>
      </pc:sldChg>
      <pc:sldChg chg="addSp modSp">
        <pc:chgData name="Alvarez Weber, Pablo" userId="f82e74df-81b0-4f7e-aa1a-5fcddf168b4d" providerId="ADAL" clId="{72149E63-BD95-46C3-93EE-80E9BC0E45A0}" dt="2024-02-07T16:51:48.723" v="20"/>
        <pc:sldMkLst>
          <pc:docMk/>
          <pc:sldMk cId="126900921" sldId="290"/>
        </pc:sldMkLst>
        <pc:picChg chg="add mod">
          <ac:chgData name="Alvarez Weber, Pablo" userId="f82e74df-81b0-4f7e-aa1a-5fcddf168b4d" providerId="ADAL" clId="{72149E63-BD95-46C3-93EE-80E9BC0E45A0}" dt="2024-02-07T16:51:48.723" v="20"/>
          <ac:picMkLst>
            <pc:docMk/>
            <pc:sldMk cId="126900921" sldId="290"/>
            <ac:picMk id="3" creationId="{9D3E4879-4A10-C55B-7050-2C3FDB61150E}"/>
          </ac:picMkLst>
        </pc:picChg>
      </pc:sldChg>
      <pc:sldChg chg="addSp modSp">
        <pc:chgData name="Alvarez Weber, Pablo" userId="f82e74df-81b0-4f7e-aa1a-5fcddf168b4d" providerId="ADAL" clId="{72149E63-BD95-46C3-93EE-80E9BC0E45A0}" dt="2024-02-07T16:51:49.844" v="21"/>
        <pc:sldMkLst>
          <pc:docMk/>
          <pc:sldMk cId="3856798131" sldId="291"/>
        </pc:sldMkLst>
        <pc:picChg chg="add mod">
          <ac:chgData name="Alvarez Weber, Pablo" userId="f82e74df-81b0-4f7e-aa1a-5fcddf168b4d" providerId="ADAL" clId="{72149E63-BD95-46C3-93EE-80E9BC0E45A0}" dt="2024-02-07T16:51:49.844" v="21"/>
          <ac:picMkLst>
            <pc:docMk/>
            <pc:sldMk cId="3856798131" sldId="291"/>
            <ac:picMk id="5" creationId="{6C35ED90-39F2-1907-47C1-0188F82C9710}"/>
          </ac:picMkLst>
        </pc:picChg>
      </pc:sldChg>
      <pc:sldChg chg="addSp modSp">
        <pc:chgData name="Alvarez Weber, Pablo" userId="f82e74df-81b0-4f7e-aa1a-5fcddf168b4d" providerId="ADAL" clId="{72149E63-BD95-46C3-93EE-80E9BC0E45A0}" dt="2024-02-07T16:51:50.988" v="22"/>
        <pc:sldMkLst>
          <pc:docMk/>
          <pc:sldMk cId="1719084598" sldId="292"/>
        </pc:sldMkLst>
        <pc:picChg chg="add mod">
          <ac:chgData name="Alvarez Weber, Pablo" userId="f82e74df-81b0-4f7e-aa1a-5fcddf168b4d" providerId="ADAL" clId="{72149E63-BD95-46C3-93EE-80E9BC0E45A0}" dt="2024-02-07T16:51:50.988" v="22"/>
          <ac:picMkLst>
            <pc:docMk/>
            <pc:sldMk cId="1719084598" sldId="292"/>
            <ac:picMk id="3" creationId="{64B809B7-7550-BCC5-7D9D-85C06A05DB79}"/>
          </ac:picMkLst>
        </pc:picChg>
      </pc:sldChg>
      <pc:sldChg chg="addSp modSp">
        <pc:chgData name="Alvarez Weber, Pablo" userId="f82e74df-81b0-4f7e-aa1a-5fcddf168b4d" providerId="ADAL" clId="{72149E63-BD95-46C3-93EE-80E9BC0E45A0}" dt="2024-02-07T16:51:53.428" v="24"/>
        <pc:sldMkLst>
          <pc:docMk/>
          <pc:sldMk cId="3919247049" sldId="293"/>
        </pc:sldMkLst>
        <pc:picChg chg="add mod">
          <ac:chgData name="Alvarez Weber, Pablo" userId="f82e74df-81b0-4f7e-aa1a-5fcddf168b4d" providerId="ADAL" clId="{72149E63-BD95-46C3-93EE-80E9BC0E45A0}" dt="2024-02-07T16:51:53.428" v="24"/>
          <ac:picMkLst>
            <pc:docMk/>
            <pc:sldMk cId="3919247049" sldId="293"/>
            <ac:picMk id="3" creationId="{F7A5E650-6DB8-D4B4-DBF5-541FF96CFF1D}"/>
          </ac:picMkLst>
        </pc:picChg>
      </pc:sldChg>
      <pc:sldChg chg="addSp modSp">
        <pc:chgData name="Alvarez Weber, Pablo" userId="f82e74df-81b0-4f7e-aa1a-5fcddf168b4d" providerId="ADAL" clId="{72149E63-BD95-46C3-93EE-80E9BC0E45A0}" dt="2024-02-07T16:51:52.043" v="23"/>
        <pc:sldMkLst>
          <pc:docMk/>
          <pc:sldMk cId="2182093877" sldId="294"/>
        </pc:sldMkLst>
        <pc:picChg chg="add mod">
          <ac:chgData name="Alvarez Weber, Pablo" userId="f82e74df-81b0-4f7e-aa1a-5fcddf168b4d" providerId="ADAL" clId="{72149E63-BD95-46C3-93EE-80E9BC0E45A0}" dt="2024-02-07T16:51:52.043" v="23"/>
          <ac:picMkLst>
            <pc:docMk/>
            <pc:sldMk cId="2182093877" sldId="294"/>
            <ac:picMk id="3" creationId="{CEBF1913-E225-1873-B17B-99A399AA1102}"/>
          </ac:picMkLst>
        </pc:picChg>
      </pc:sldChg>
      <pc:sldChg chg="addSp modSp">
        <pc:chgData name="Alvarez Weber, Pablo" userId="f82e74df-81b0-4f7e-aa1a-5fcddf168b4d" providerId="ADAL" clId="{72149E63-BD95-46C3-93EE-80E9BC0E45A0}" dt="2024-02-07T16:51:54.732" v="25"/>
        <pc:sldMkLst>
          <pc:docMk/>
          <pc:sldMk cId="3413789983" sldId="295"/>
        </pc:sldMkLst>
        <pc:picChg chg="add mod">
          <ac:chgData name="Alvarez Weber, Pablo" userId="f82e74df-81b0-4f7e-aa1a-5fcddf168b4d" providerId="ADAL" clId="{72149E63-BD95-46C3-93EE-80E9BC0E45A0}" dt="2024-02-07T16:51:54.732" v="25"/>
          <ac:picMkLst>
            <pc:docMk/>
            <pc:sldMk cId="3413789983" sldId="295"/>
            <ac:picMk id="10" creationId="{6C0DD152-323A-1E11-F078-C417C4763AAD}"/>
          </ac:picMkLst>
        </pc:picChg>
      </pc:sldChg>
      <pc:sldChg chg="addSp modSp">
        <pc:chgData name="Alvarez Weber, Pablo" userId="f82e74df-81b0-4f7e-aa1a-5fcddf168b4d" providerId="ADAL" clId="{72149E63-BD95-46C3-93EE-80E9BC0E45A0}" dt="2024-02-07T16:51:56.571" v="26"/>
        <pc:sldMkLst>
          <pc:docMk/>
          <pc:sldMk cId="2390494783" sldId="296"/>
        </pc:sldMkLst>
        <pc:picChg chg="add mod">
          <ac:chgData name="Alvarez Weber, Pablo" userId="f82e74df-81b0-4f7e-aa1a-5fcddf168b4d" providerId="ADAL" clId="{72149E63-BD95-46C3-93EE-80E9BC0E45A0}" dt="2024-02-07T16:51:56.571" v="26"/>
          <ac:picMkLst>
            <pc:docMk/>
            <pc:sldMk cId="2390494783" sldId="296"/>
            <ac:picMk id="10" creationId="{A746E420-D285-8911-1595-935C540AB76E}"/>
          </ac:picMkLst>
        </pc:picChg>
      </pc:sldChg>
      <pc:sldChg chg="addSp modSp">
        <pc:chgData name="Alvarez Weber, Pablo" userId="f82e74df-81b0-4f7e-aa1a-5fcddf168b4d" providerId="ADAL" clId="{72149E63-BD95-46C3-93EE-80E9BC0E45A0}" dt="2024-02-07T16:52:00.300" v="27"/>
        <pc:sldMkLst>
          <pc:docMk/>
          <pc:sldMk cId="1771644805" sldId="297"/>
        </pc:sldMkLst>
        <pc:picChg chg="add mod">
          <ac:chgData name="Alvarez Weber, Pablo" userId="f82e74df-81b0-4f7e-aa1a-5fcddf168b4d" providerId="ADAL" clId="{72149E63-BD95-46C3-93EE-80E9BC0E45A0}" dt="2024-02-07T16:52:00.300" v="27"/>
          <ac:picMkLst>
            <pc:docMk/>
            <pc:sldMk cId="1771644805" sldId="297"/>
            <ac:picMk id="3" creationId="{6AE827D7-8347-D5DB-CF04-4AD63EC3E1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417304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1318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202407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123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6416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30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4767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2549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6199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941954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8300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72741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02952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47821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1853852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21809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4851"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726692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2/7/2024</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11132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6013828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4710109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64"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5" r:id="rId28"/>
    <p:sldLayoutId id="2147483866" r:id="rId29"/>
    <p:sldLayoutId id="2147483867" r:id="rId30"/>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hyperlink" Target="https://ddoa.mst.hekademeia.org/#/" TargetMode="External"/><Relationship Id="rId1" Type="http://schemas.openxmlformats.org/officeDocument/2006/relationships/slideLayout" Target="../slideLayouts/slideLayout11.xml"/><Relationship Id="rId6" Type="http://schemas.openxmlformats.org/officeDocument/2006/relationships/hyperlink" Target="https://doi.org/10.1016/j.transproceed.2022.12.005"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doa.mst.hekademeia.org/#/" TargetMode="Externa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hyperlink" Target="https://doi.org/10.1016/j.transproceed.2022.12.005"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16/j.transproceed.2022.12.005" TargetMode="External"/><Relationship Id="rId7" Type="http://schemas.openxmlformats.org/officeDocument/2006/relationships/image" Target="../media/image3.png"/><Relationship Id="rId2" Type="http://schemas.openxmlformats.org/officeDocument/2006/relationships/hyperlink" Target="https://ddoa.mst.hekademeia.org/#/" TargetMode="Externa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transproceed.2022.12.005" TargetMode="External"/><Relationship Id="rId2" Type="http://schemas.openxmlformats.org/officeDocument/2006/relationships/hyperlink" Target="https://ddoa.mst.hekademeia.org/#/" TargetMode="Externa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oi.org/10.1016/j.transproceed.2022.12.005" TargetMode="Externa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https://pngimg.com/download/3810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ptn.transplant.hrsa.gov/data/view-data-reports/request-data/" TargetMode="Externa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p:txBody>
          <a:bodyPr/>
          <a:lstStyle/>
          <a:p>
            <a:r>
              <a:rPr lang="en-US" dirty="0"/>
              <a:t>Missouri University of Science and Technology</a:t>
            </a:r>
          </a:p>
        </p:txBody>
      </p:sp>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p:txBody>
          <a:bodyPr/>
          <a:lstStyle/>
          <a:p>
            <a:r>
              <a:rPr lang="en-US" dirty="0"/>
              <a:t>March 11, 2024</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sz="3200" dirty="0">
                <a:latin typeface="+mj-lt"/>
              </a:rPr>
              <a:t>AI-Enabled Models to Assist and Optimize the Decision-Making Process in the Kidney Transplantation Network</a:t>
            </a:r>
          </a:p>
        </p:txBody>
      </p:sp>
      <p:sp>
        <p:nvSpPr>
          <p:cNvPr id="8" name="Subtitle 7">
            <a:extLst>
              <a:ext uri="{FF2B5EF4-FFF2-40B4-BE49-F238E27FC236}">
                <a16:creationId xmlns:a16="http://schemas.microsoft.com/office/drawing/2014/main" id="{F9936897-D3DA-9F83-19CC-98953A84AC7B}"/>
              </a:ext>
            </a:extLst>
          </p:cNvPr>
          <p:cNvSpPr>
            <a:spLocks noGrp="1"/>
          </p:cNvSpPr>
          <p:nvPr>
            <p:ph type="subTitle" idx="1"/>
          </p:nvPr>
        </p:nvSpPr>
        <p:spPr>
          <a:xfrm>
            <a:off x="393191" y="3682657"/>
            <a:ext cx="8304759" cy="495309"/>
          </a:xfrm>
        </p:spPr>
        <p:txBody>
          <a:bodyPr/>
          <a:lstStyle/>
          <a:p>
            <a:r>
              <a:rPr lang="en-US" sz="1600" dirty="0" err="1"/>
              <a:t>Cihan</a:t>
            </a:r>
            <a:r>
              <a:rPr lang="en-US" sz="1600" dirty="0"/>
              <a:t> H </a:t>
            </a:r>
            <a:r>
              <a:rPr lang="en-US" sz="1600" dirty="0" err="1"/>
              <a:t>Dagli</a:t>
            </a:r>
            <a:r>
              <a:rPr lang="en-US" sz="1600" dirty="0"/>
              <a:t>, PhD, Professor, Founder and Director of Systems Engineering Graduate Program</a:t>
            </a:r>
          </a:p>
          <a:p>
            <a:r>
              <a:rPr lang="en-US" sz="1200" dirty="0"/>
              <a:t>Engineering Management and Systems Engineering Department</a:t>
            </a:r>
          </a:p>
        </p:txBody>
      </p:sp>
      <p:pic>
        <p:nvPicPr>
          <p:cNvPr id="5" name="Picture 4" descr="A black background with blue and grey text&#10;&#10;Description automatically generated">
            <a:extLst>
              <a:ext uri="{FF2B5EF4-FFF2-40B4-BE49-F238E27FC236}">
                <a16:creationId xmlns:a16="http://schemas.microsoft.com/office/drawing/2014/main" id="{88FB539F-5AEC-A591-1C96-71E50662BD3C}"/>
              </a:ext>
            </a:extLst>
          </p:cNvPr>
          <p:cNvPicPr>
            <a:picLocks noChangeAspect="1"/>
          </p:cNvPicPr>
          <p:nvPr/>
        </p:nvPicPr>
        <p:blipFill>
          <a:blip r:embed="rId2"/>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181818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D12F7-9BB4-23FD-C917-242AD4BBB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E8B08-A144-BC15-FD3D-C82EFCB38292}"/>
              </a:ext>
            </a:extLst>
          </p:cNvPr>
          <p:cNvSpPr>
            <a:spLocks noGrp="1"/>
          </p:cNvSpPr>
          <p:nvPr>
            <p:ph type="title"/>
          </p:nvPr>
        </p:nvSpPr>
        <p:spPr/>
        <p:txBody>
          <a:bodyPr/>
          <a:lstStyle/>
          <a:p>
            <a:r>
              <a:rPr lang="en-US" sz="3200" dirty="0">
                <a:latin typeface="+mj-lt"/>
                <a:ea typeface="Times New Roman"/>
                <a:cs typeface="Times New Roman"/>
                <a:sym typeface="Times New Roman"/>
              </a:rPr>
              <a:t>Identify Model Development Opportunities</a:t>
            </a:r>
            <a:br>
              <a:rPr lang="en-US" sz="2800" dirty="0">
                <a:latin typeface="+mj-lt"/>
              </a:rPr>
            </a:br>
            <a:r>
              <a:rPr lang="en-US" sz="2800" dirty="0">
                <a:latin typeface="+mj-lt"/>
              </a:rPr>
              <a:t> </a:t>
            </a:r>
            <a:br>
              <a:rPr lang="en-US" sz="2800" dirty="0">
                <a:latin typeface="+mj-lt"/>
              </a:rPr>
            </a:br>
            <a:endParaRPr lang="en-US" dirty="0">
              <a:latin typeface="+mj-lt"/>
            </a:endParaRPr>
          </a:p>
        </p:txBody>
      </p:sp>
      <p:sp>
        <p:nvSpPr>
          <p:cNvPr id="4" name="Footer Placeholder 3">
            <a:extLst>
              <a:ext uri="{FF2B5EF4-FFF2-40B4-BE49-F238E27FC236}">
                <a16:creationId xmlns:a16="http://schemas.microsoft.com/office/drawing/2014/main" id="{10132D22-48E2-3F88-76FC-6D00973449DC}"/>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47CD818B-3B87-4E3C-3E9A-32AEA28979AD}"/>
              </a:ext>
            </a:extLst>
          </p:cNvPr>
          <p:cNvSpPr>
            <a:spLocks noGrp="1"/>
          </p:cNvSpPr>
          <p:nvPr>
            <p:ph idx="1"/>
          </p:nvPr>
        </p:nvSpPr>
        <p:spPr>
          <a:xfrm>
            <a:off x="393192" y="1314083"/>
            <a:ext cx="8357616" cy="610133"/>
          </a:xfrm>
        </p:spPr>
        <p:txBody>
          <a:bodyPr>
            <a:normAutofit/>
          </a:bodyPr>
          <a:lstStyle/>
          <a:p>
            <a:pPr algn="l" eaLnBrk="1" fontAlgn="auto" hangingPunct="1">
              <a:spcBef>
                <a:spcPts val="0"/>
              </a:spcBef>
              <a:buClr>
                <a:schemeClr val="dk1"/>
              </a:buClr>
              <a:buSzPts val="2000"/>
            </a:pPr>
            <a:r>
              <a:rPr lang="en-US" sz="1800" b="1" kern="0" dirty="0">
                <a:latin typeface="+mj-lt"/>
                <a:ea typeface="Times New Roman"/>
                <a:cs typeface="Times New Roman"/>
                <a:sym typeface="Times New Roman"/>
              </a:rPr>
              <a:t>Organ Procurement Organization</a:t>
            </a:r>
          </a:p>
        </p:txBody>
      </p:sp>
      <p:pic>
        <p:nvPicPr>
          <p:cNvPr id="3" name="Picture 2">
            <a:extLst>
              <a:ext uri="{FF2B5EF4-FFF2-40B4-BE49-F238E27FC236}">
                <a16:creationId xmlns:a16="http://schemas.microsoft.com/office/drawing/2014/main" id="{1FDBEC0C-1968-23AF-1E59-D790411A6D70}"/>
              </a:ext>
            </a:extLst>
          </p:cNvPr>
          <p:cNvPicPr>
            <a:picLocks noChangeAspect="1"/>
          </p:cNvPicPr>
          <p:nvPr/>
        </p:nvPicPr>
        <p:blipFill>
          <a:blip r:embed="rId2"/>
          <a:srcRect/>
          <a:stretch/>
        </p:blipFill>
        <p:spPr>
          <a:xfrm>
            <a:off x="4516312" y="1387642"/>
            <a:ext cx="4514476" cy="2801093"/>
          </a:xfrm>
          <a:prstGeom prst="rect">
            <a:avLst/>
          </a:prstGeom>
        </p:spPr>
      </p:pic>
      <p:sp>
        <p:nvSpPr>
          <p:cNvPr id="7" name="TextBox 6">
            <a:extLst>
              <a:ext uri="{FF2B5EF4-FFF2-40B4-BE49-F238E27FC236}">
                <a16:creationId xmlns:a16="http://schemas.microsoft.com/office/drawing/2014/main" id="{EAD071C1-690B-E2FF-F6B3-8E67D9AC4B26}"/>
              </a:ext>
            </a:extLst>
          </p:cNvPr>
          <p:cNvSpPr txBox="1"/>
          <p:nvPr/>
        </p:nvSpPr>
        <p:spPr>
          <a:xfrm>
            <a:off x="1087017" y="4321832"/>
            <a:ext cx="7943771"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Ashiku</a:t>
            </a: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 </a:t>
            </a:r>
            <a:r>
              <a:rPr kumimoji="0" lang="en-US" altLang="en-US" sz="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Threlkeld</a:t>
            </a: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 Canfield C, Dagli C. Identifying AI opportunities in donor kidney acceptance: Incremental hierarchical systems engineering approach. </a:t>
            </a:r>
            <a:r>
              <a:rPr kumimoji="0" lang="en-US" altLang="en-US" sz="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2022 IEEE International Systems Conference (SysCon)</a:t>
            </a: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2022. doi:10.1109/syscon53536.2022.9773875 </a:t>
            </a:r>
          </a:p>
        </p:txBody>
      </p:sp>
      <p:sp>
        <p:nvSpPr>
          <p:cNvPr id="8" name="TextBox 7">
            <a:extLst>
              <a:ext uri="{FF2B5EF4-FFF2-40B4-BE49-F238E27FC236}">
                <a16:creationId xmlns:a16="http://schemas.microsoft.com/office/drawing/2014/main" id="{AF96944D-2C1E-86FF-55B1-3689CC88381C}"/>
              </a:ext>
            </a:extLst>
          </p:cNvPr>
          <p:cNvSpPr txBox="1"/>
          <p:nvPr/>
        </p:nvSpPr>
        <p:spPr>
          <a:xfrm>
            <a:off x="328863" y="1720527"/>
            <a:ext cx="4018548"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cs typeface="Times New Roman" panose="02020603050405020304" pitchFamily="18" charset="0"/>
              </a:rPr>
              <a:t>Not-for-profit organizations</a:t>
            </a:r>
          </a:p>
          <a:p>
            <a:pPr marL="285750" indent="-285750">
              <a:buFont typeface="Arial" panose="020B0604020202020204" pitchFamily="34" charset="0"/>
              <a:buChar char="•"/>
            </a:pPr>
            <a:r>
              <a:rPr lang="en-US" sz="1400" dirty="0">
                <a:cs typeface="Times New Roman" panose="02020603050405020304" pitchFamily="18" charset="0"/>
              </a:rPr>
              <a:t>Recover organs</a:t>
            </a:r>
          </a:p>
          <a:p>
            <a:pPr marL="285750" indent="-285750">
              <a:buFont typeface="Arial" panose="020B0604020202020204" pitchFamily="34" charset="0"/>
              <a:buChar char="•"/>
            </a:pPr>
            <a:r>
              <a:rPr lang="en-US" sz="1400" dirty="0">
                <a:cs typeface="Times New Roman" panose="02020603050405020304" pitchFamily="18" charset="0"/>
              </a:rPr>
              <a:t>Work with the decedent's family to authorize donation</a:t>
            </a:r>
          </a:p>
          <a:p>
            <a:pPr marL="285750" indent="-285750">
              <a:buFont typeface="Arial" panose="020B0604020202020204" pitchFamily="34" charset="0"/>
              <a:buChar char="•"/>
            </a:pPr>
            <a:r>
              <a:rPr lang="en-US" sz="1400" dirty="0">
                <a:cs typeface="Times New Roman" panose="02020603050405020304" pitchFamily="18" charset="0"/>
              </a:rPr>
              <a:t>Assess donor potential</a:t>
            </a:r>
          </a:p>
          <a:p>
            <a:pPr marL="285750" indent="-285750">
              <a:buFont typeface="Arial" panose="020B0604020202020204" pitchFamily="34" charset="0"/>
              <a:buChar char="•"/>
            </a:pPr>
            <a:r>
              <a:rPr lang="en-US" sz="1400" dirty="0">
                <a:cs typeface="Times New Roman" panose="02020603050405020304" pitchFamily="18" charset="0"/>
              </a:rPr>
              <a:t>Record donor characteristics</a:t>
            </a:r>
          </a:p>
          <a:p>
            <a:pPr marL="285750" indent="-285750">
              <a:buFont typeface="Arial" panose="020B0604020202020204" pitchFamily="34" charset="0"/>
              <a:buChar char="•"/>
            </a:pPr>
            <a:r>
              <a:rPr lang="en-US" sz="1400" dirty="0">
                <a:cs typeface="Times New Roman" panose="02020603050405020304" pitchFamily="18" charset="0"/>
              </a:rPr>
              <a:t>Perform Match-run United Network for Organ Sharing (UNOS) </a:t>
            </a:r>
            <a:r>
              <a:rPr lang="en-US" sz="1400" dirty="0" err="1">
                <a:cs typeface="Times New Roman" panose="02020603050405020304" pitchFamily="18" charset="0"/>
              </a:rPr>
              <a:t>UNet</a:t>
            </a:r>
            <a:endParaRPr lang="en-US" sz="1400" dirty="0">
              <a:cs typeface="Times New Roman" panose="02020603050405020304" pitchFamily="18" charset="0"/>
            </a:endParaRPr>
          </a:p>
          <a:p>
            <a:pPr marL="285750" indent="-285750">
              <a:buFont typeface="Arial" panose="020B0604020202020204" pitchFamily="34" charset="0"/>
              <a:buChar char="•"/>
            </a:pPr>
            <a:r>
              <a:rPr lang="en-US" sz="1400" dirty="0">
                <a:cs typeface="Times New Roman" panose="02020603050405020304" pitchFamily="18" charset="0"/>
              </a:rPr>
              <a:t>Present offers to transplant centers</a:t>
            </a:r>
          </a:p>
          <a:p>
            <a:pPr marL="285750" indent="-285750">
              <a:buFont typeface="Arial" panose="020B0604020202020204" pitchFamily="34" charset="0"/>
              <a:buChar char="•"/>
            </a:pPr>
            <a:r>
              <a:rPr lang="en-US" sz="1400" dirty="0">
                <a:cs typeface="Times New Roman" panose="02020603050405020304" pitchFamily="18" charset="0"/>
              </a:rPr>
              <a:t>Perform histocompatibility</a:t>
            </a:r>
          </a:p>
          <a:p>
            <a:pPr marL="285750" indent="-285750">
              <a:buFont typeface="Arial" panose="020B0604020202020204" pitchFamily="34" charset="0"/>
              <a:buChar char="•"/>
            </a:pPr>
            <a:r>
              <a:rPr lang="en-US" sz="1400" dirty="0">
                <a:cs typeface="Times New Roman" panose="02020603050405020304" pitchFamily="18" charset="0"/>
              </a:rPr>
              <a:t>Procure organs</a:t>
            </a:r>
          </a:p>
          <a:p>
            <a:pPr marL="285750" indent="-285750">
              <a:buFont typeface="Arial" panose="020B0604020202020204" pitchFamily="34" charset="0"/>
              <a:buChar char="•"/>
            </a:pPr>
            <a:r>
              <a:rPr lang="en-US" sz="1400" dirty="0">
                <a:cs typeface="Times New Roman" panose="02020603050405020304" pitchFamily="18" charset="0"/>
              </a:rPr>
              <a:t>Deliver organs</a:t>
            </a:r>
            <a:endParaRPr lang="en-US" sz="2400" dirty="0">
              <a:cs typeface="Times New Roman" panose="02020603050405020304" pitchFamily="18" charset="0"/>
            </a:endParaRPr>
          </a:p>
        </p:txBody>
      </p:sp>
      <p:pic>
        <p:nvPicPr>
          <p:cNvPr id="5" name="Picture 4" descr="A black background with blue and grey text&#10;&#10;Description automatically generated">
            <a:extLst>
              <a:ext uri="{FF2B5EF4-FFF2-40B4-BE49-F238E27FC236}">
                <a16:creationId xmlns:a16="http://schemas.microsoft.com/office/drawing/2014/main" id="{5DBA5DE0-9581-F056-9420-5544E660E168}"/>
              </a:ext>
            </a:extLst>
          </p:cNvPr>
          <p:cNvPicPr>
            <a:picLocks noChangeAspect="1"/>
          </p:cNvPicPr>
          <p:nvPr/>
        </p:nvPicPr>
        <p:blipFill>
          <a:blip r:embed="rId3"/>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118148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8EDA-013C-EFE4-D365-D5BAD3571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A692A-34BF-B996-8312-4E6BEA197383}"/>
              </a:ext>
            </a:extLst>
          </p:cNvPr>
          <p:cNvSpPr>
            <a:spLocks noGrp="1"/>
          </p:cNvSpPr>
          <p:nvPr>
            <p:ph type="title"/>
          </p:nvPr>
        </p:nvSpPr>
        <p:spPr/>
        <p:txBody>
          <a:bodyPr/>
          <a:lstStyle/>
          <a:p>
            <a:r>
              <a:rPr lang="en-US" sz="3200" dirty="0">
                <a:latin typeface="+mj-lt"/>
                <a:ea typeface="Times New Roman"/>
                <a:cs typeface="Times New Roman"/>
                <a:sym typeface="Times New Roman"/>
              </a:rPr>
              <a:t>Identify Model Development Opportunities</a:t>
            </a:r>
            <a:br>
              <a:rPr lang="en-US" sz="2800" dirty="0">
                <a:latin typeface="+mj-lt"/>
              </a:rPr>
            </a:br>
            <a:r>
              <a:rPr lang="en-US" sz="2800" dirty="0">
                <a:latin typeface="+mj-lt"/>
              </a:rPr>
              <a:t> </a:t>
            </a:r>
            <a:br>
              <a:rPr lang="en-US" sz="2800" dirty="0">
                <a:latin typeface="+mj-lt"/>
              </a:rPr>
            </a:br>
            <a:endParaRPr lang="en-US" dirty="0">
              <a:latin typeface="+mj-lt"/>
            </a:endParaRPr>
          </a:p>
        </p:txBody>
      </p:sp>
      <p:sp>
        <p:nvSpPr>
          <p:cNvPr id="4" name="Footer Placeholder 3">
            <a:extLst>
              <a:ext uri="{FF2B5EF4-FFF2-40B4-BE49-F238E27FC236}">
                <a16:creationId xmlns:a16="http://schemas.microsoft.com/office/drawing/2014/main" id="{A88A76EB-4B86-E9B7-DCC4-5C147778B81E}"/>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930D5E1B-7273-AA8C-9157-97C5AD3858EB}"/>
              </a:ext>
            </a:extLst>
          </p:cNvPr>
          <p:cNvSpPr>
            <a:spLocks noGrp="1"/>
          </p:cNvSpPr>
          <p:nvPr>
            <p:ph idx="1"/>
          </p:nvPr>
        </p:nvSpPr>
        <p:spPr>
          <a:xfrm>
            <a:off x="393192" y="1314083"/>
            <a:ext cx="8357616" cy="610133"/>
          </a:xfrm>
        </p:spPr>
        <p:txBody>
          <a:bodyPr>
            <a:normAutofit/>
          </a:bodyPr>
          <a:lstStyle/>
          <a:p>
            <a:pPr algn="l" eaLnBrk="1" fontAlgn="auto" hangingPunct="1">
              <a:spcBef>
                <a:spcPts val="0"/>
              </a:spcBef>
              <a:buClr>
                <a:schemeClr val="dk1"/>
              </a:buClr>
              <a:buSzPts val="2000"/>
            </a:pPr>
            <a:r>
              <a:rPr lang="en-US" sz="1800" b="1" kern="0" dirty="0">
                <a:latin typeface="+mj-lt"/>
                <a:ea typeface="Times New Roman"/>
                <a:cs typeface="Times New Roman"/>
                <a:sym typeface="Times New Roman"/>
              </a:rPr>
              <a:t>Transplant Center</a:t>
            </a:r>
          </a:p>
        </p:txBody>
      </p:sp>
      <p:sp>
        <p:nvSpPr>
          <p:cNvPr id="7" name="TextBox 6">
            <a:extLst>
              <a:ext uri="{FF2B5EF4-FFF2-40B4-BE49-F238E27FC236}">
                <a16:creationId xmlns:a16="http://schemas.microsoft.com/office/drawing/2014/main" id="{40A62E70-4B77-78A4-961B-B3F8AF7224CD}"/>
              </a:ext>
            </a:extLst>
          </p:cNvPr>
          <p:cNvSpPr txBox="1"/>
          <p:nvPr/>
        </p:nvSpPr>
        <p:spPr>
          <a:xfrm>
            <a:off x="1087017" y="4321832"/>
            <a:ext cx="7943771"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Ashiku</a:t>
            </a: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 </a:t>
            </a:r>
            <a:r>
              <a:rPr kumimoji="0" lang="en-US" altLang="en-US" sz="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Threlkeld</a:t>
            </a: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 Canfield C, </a:t>
            </a:r>
            <a:r>
              <a:rPr kumimoji="0" lang="en-US" altLang="en-US" sz="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Dagli</a:t>
            </a: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 Identifying AI opportunities in donor kidney acceptance: Incremental hierarchical systems engineering approach. </a:t>
            </a:r>
            <a:r>
              <a:rPr kumimoji="0" lang="en-US" altLang="en-US" sz="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2022 IEEE International Systems Conference (</a:t>
            </a:r>
            <a:r>
              <a:rPr kumimoji="0" lang="en-US" altLang="en-US" sz="8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SysCon</a:t>
            </a:r>
            <a:r>
              <a:rPr kumimoji="0" lang="en-US" altLang="en-US" sz="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2022. doi:10.1109/syscon53536.2022.9773875 </a:t>
            </a:r>
          </a:p>
        </p:txBody>
      </p:sp>
      <p:sp>
        <p:nvSpPr>
          <p:cNvPr id="8" name="TextBox 7">
            <a:extLst>
              <a:ext uri="{FF2B5EF4-FFF2-40B4-BE49-F238E27FC236}">
                <a16:creationId xmlns:a16="http://schemas.microsoft.com/office/drawing/2014/main" id="{C505A25A-A65D-C2BC-2F2F-41BABE2E2F75}"/>
              </a:ext>
            </a:extLst>
          </p:cNvPr>
          <p:cNvSpPr txBox="1"/>
          <p:nvPr/>
        </p:nvSpPr>
        <p:spPr>
          <a:xfrm>
            <a:off x="328863" y="1720527"/>
            <a:ext cx="401854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cs typeface="Times New Roman" panose="02020603050405020304" pitchFamily="18" charset="0"/>
              </a:rPr>
              <a:t>Assess organ offers</a:t>
            </a:r>
          </a:p>
          <a:p>
            <a:pPr marL="285750" indent="-285750">
              <a:buFont typeface="Arial" panose="020B0604020202020204" pitchFamily="34" charset="0"/>
              <a:buChar char="•"/>
            </a:pPr>
            <a:r>
              <a:rPr lang="en-US" sz="1400" dirty="0">
                <a:cs typeface="Times New Roman" panose="02020603050405020304" pitchFamily="18" charset="0"/>
              </a:rPr>
              <a:t>Engage candidates in decision-making (potential)</a:t>
            </a:r>
          </a:p>
          <a:p>
            <a:pPr marL="285750" indent="-285750">
              <a:buFont typeface="Arial" panose="020B0604020202020204" pitchFamily="34" charset="0"/>
              <a:buChar char="•"/>
            </a:pPr>
            <a:r>
              <a:rPr lang="en-US" sz="1400" dirty="0">
                <a:cs typeface="Times New Roman" panose="02020603050405020304" pitchFamily="18" charset="0"/>
              </a:rPr>
              <a:t>Add/remove candidates from waitlist</a:t>
            </a:r>
          </a:p>
          <a:p>
            <a:pPr marL="285750" indent="-285750">
              <a:buFont typeface="Arial" panose="020B0604020202020204" pitchFamily="34" charset="0"/>
              <a:buChar char="•"/>
            </a:pPr>
            <a:r>
              <a:rPr lang="en-US" sz="1400" dirty="0">
                <a:cs typeface="Times New Roman" panose="02020603050405020304" pitchFamily="18" charset="0"/>
              </a:rPr>
              <a:t>Modify acceptance criteria</a:t>
            </a:r>
          </a:p>
          <a:p>
            <a:pPr marL="285750" indent="-285750">
              <a:buFont typeface="Arial" panose="020B0604020202020204" pitchFamily="34" charset="0"/>
              <a:buChar char="•"/>
            </a:pPr>
            <a:r>
              <a:rPr lang="en-US" sz="1400" dirty="0">
                <a:cs typeface="Times New Roman" panose="02020603050405020304" pitchFamily="18" charset="0"/>
              </a:rPr>
              <a:t>Transplant kidney</a:t>
            </a:r>
          </a:p>
        </p:txBody>
      </p:sp>
      <p:pic>
        <p:nvPicPr>
          <p:cNvPr id="5" name="Picture 4">
            <a:extLst>
              <a:ext uri="{FF2B5EF4-FFF2-40B4-BE49-F238E27FC236}">
                <a16:creationId xmlns:a16="http://schemas.microsoft.com/office/drawing/2014/main" id="{6F3BC9ED-9127-C964-F424-050B1DE008DA}"/>
              </a:ext>
            </a:extLst>
          </p:cNvPr>
          <p:cNvPicPr>
            <a:picLocks noChangeAspect="1"/>
          </p:cNvPicPr>
          <p:nvPr/>
        </p:nvPicPr>
        <p:blipFill>
          <a:blip r:embed="rId2"/>
          <a:srcRect/>
          <a:stretch/>
        </p:blipFill>
        <p:spPr>
          <a:xfrm>
            <a:off x="4219074" y="1102964"/>
            <a:ext cx="4467726" cy="2937571"/>
          </a:xfrm>
          <a:prstGeom prst="rect">
            <a:avLst/>
          </a:prstGeom>
        </p:spPr>
      </p:pic>
      <p:pic>
        <p:nvPicPr>
          <p:cNvPr id="3" name="Picture 2" descr="A black background with blue and grey text&#10;&#10;Description automatically generated">
            <a:extLst>
              <a:ext uri="{FF2B5EF4-FFF2-40B4-BE49-F238E27FC236}">
                <a16:creationId xmlns:a16="http://schemas.microsoft.com/office/drawing/2014/main" id="{1258A8BA-1A5E-5AAF-96A7-6A41C09B4CA7}"/>
              </a:ext>
            </a:extLst>
          </p:cNvPr>
          <p:cNvPicPr>
            <a:picLocks noChangeAspect="1"/>
          </p:cNvPicPr>
          <p:nvPr/>
        </p:nvPicPr>
        <p:blipFill>
          <a:blip r:embed="rId3"/>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26136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D6C7C-5C61-0AF8-EB81-9E8C6DCC8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F33D1-FA8D-4499-BEEF-4D097430DDD0}"/>
              </a:ext>
            </a:extLst>
          </p:cNvPr>
          <p:cNvSpPr>
            <a:spLocks noGrp="1"/>
          </p:cNvSpPr>
          <p:nvPr>
            <p:ph type="title"/>
          </p:nvPr>
        </p:nvSpPr>
        <p:spPr/>
        <p:txBody>
          <a:bodyPr/>
          <a:lstStyle/>
          <a:p>
            <a:r>
              <a:rPr lang="en-US" dirty="0">
                <a:latin typeface="+mj-lt"/>
              </a:rPr>
              <a:t>AI-Model Development</a:t>
            </a:r>
          </a:p>
        </p:txBody>
      </p:sp>
      <p:sp>
        <p:nvSpPr>
          <p:cNvPr id="3" name="Content Placeholder 2">
            <a:extLst>
              <a:ext uri="{FF2B5EF4-FFF2-40B4-BE49-F238E27FC236}">
                <a16:creationId xmlns:a16="http://schemas.microsoft.com/office/drawing/2014/main" id="{E3EF5D4F-433F-9032-6FD0-6EBC70C21D2B}"/>
              </a:ext>
            </a:extLst>
          </p:cNvPr>
          <p:cNvSpPr>
            <a:spLocks noGrp="1"/>
          </p:cNvSpPr>
          <p:nvPr>
            <p:ph idx="1"/>
          </p:nvPr>
        </p:nvSpPr>
        <p:spPr/>
        <p:txBody>
          <a:bodyPr>
            <a:normAutofit fontScale="85000" lnSpcReduction="20000"/>
          </a:bodyPr>
          <a:lstStyle/>
          <a:p>
            <a:pPr algn="l" eaLnBrk="1" fontAlgn="auto" hangingPunct="1">
              <a:spcBef>
                <a:spcPts val="0"/>
              </a:spcBef>
              <a:buClr>
                <a:schemeClr val="dk1"/>
              </a:buClr>
              <a:buSzPts val="2000"/>
            </a:pPr>
            <a:r>
              <a:rPr lang="en-US" sz="2100" b="1" kern="0" dirty="0">
                <a:latin typeface="+mn-lt"/>
                <a:ea typeface="Times New Roman"/>
                <a:cs typeface="Times New Roman"/>
                <a:sym typeface="Times New Roman"/>
              </a:rPr>
              <a:t>Identified three useful models</a:t>
            </a:r>
          </a:p>
          <a:p>
            <a:pPr algn="l" eaLnBrk="1" fontAlgn="auto" hangingPunct="1">
              <a:spcBef>
                <a:spcPts val="0"/>
              </a:spcBef>
              <a:buClr>
                <a:schemeClr val="dk1"/>
              </a:buClr>
              <a:buSzPts val="2000"/>
            </a:pPr>
            <a:r>
              <a:rPr lang="en-US" sz="1600" b="1" kern="0" dirty="0">
                <a:latin typeface="+mn-lt"/>
                <a:ea typeface="Times New Roman"/>
                <a:cs typeface="Times New Roman"/>
                <a:sym typeface="Times New Roman"/>
              </a:rPr>
              <a:t>Hard-to-place kidneys (likely to be non-utilized when following the offer sequence)</a:t>
            </a:r>
          </a:p>
          <a:p>
            <a:pPr marL="742950" lvl="1" indent="-285750" algn="l" fontAlgn="auto">
              <a:spcBef>
                <a:spcPts val="0"/>
              </a:spcBef>
              <a:buClr>
                <a:schemeClr val="dk1"/>
              </a:buClr>
              <a:buSzPts val="2000"/>
              <a:buFont typeface="Arial" panose="020B0604020202020204" pitchFamily="34" charset="0"/>
              <a:buChar char="•"/>
            </a:pPr>
            <a:r>
              <a:rPr lang="en-US" sz="1400" kern="0" dirty="0">
                <a:latin typeface="+mn-lt"/>
                <a:ea typeface="Times New Roman"/>
                <a:cs typeface="Times New Roman"/>
                <a:sym typeface="Times New Roman"/>
              </a:rPr>
              <a:t>Potential increase in utilization rate when jumping sequence.</a:t>
            </a:r>
          </a:p>
          <a:p>
            <a:pPr algn="l" eaLnBrk="1" fontAlgn="auto" hangingPunct="1">
              <a:spcBef>
                <a:spcPts val="0"/>
              </a:spcBef>
              <a:buClr>
                <a:schemeClr val="dk1"/>
              </a:buClr>
              <a:buSzPts val="2000"/>
            </a:pPr>
            <a:r>
              <a:rPr lang="en-US" sz="1600" b="1" kern="0" dirty="0">
                <a:latin typeface="+mn-lt"/>
                <a:ea typeface="Times New Roman"/>
                <a:cs typeface="Times New Roman"/>
                <a:sym typeface="Times New Roman"/>
              </a:rPr>
              <a:t>Provisional acceptance (surgeon response for later sequence offers –nonprimary offer)</a:t>
            </a:r>
          </a:p>
          <a:p>
            <a:pPr marL="742950" lvl="1" indent="-285750" algn="l" fontAlgn="auto">
              <a:spcBef>
                <a:spcPts val="0"/>
              </a:spcBef>
              <a:buClr>
                <a:schemeClr val="dk1"/>
              </a:buClr>
              <a:buSzPts val="2000"/>
              <a:buFont typeface="Arial" panose="020B0604020202020204" pitchFamily="34" charset="0"/>
              <a:buChar char="•"/>
            </a:pPr>
            <a:r>
              <a:rPr lang="en-US" sz="1400" kern="0" dirty="0">
                <a:latin typeface="+mn-lt"/>
                <a:ea typeface="Times New Roman"/>
                <a:cs typeface="Times New Roman"/>
                <a:sym typeface="Times New Roman"/>
              </a:rPr>
              <a:t>Offers higher up in the sequence must be declined before a kidney offer becomes primary to other matches on the list; therefore, a nonprimary offer is a potential offer.</a:t>
            </a:r>
          </a:p>
          <a:p>
            <a:pPr marL="742950" lvl="1" indent="-285750" algn="l" fontAlgn="auto">
              <a:spcBef>
                <a:spcPts val="0"/>
              </a:spcBef>
              <a:buClr>
                <a:schemeClr val="dk1"/>
              </a:buClr>
              <a:buSzPts val="2000"/>
              <a:buFont typeface="Arial" panose="020B0604020202020204" pitchFamily="34" charset="0"/>
              <a:buChar char="•"/>
            </a:pPr>
            <a:r>
              <a:rPr lang="en-US" sz="1400" kern="0" dirty="0">
                <a:latin typeface="+mn-lt"/>
                <a:ea typeface="Times New Roman"/>
                <a:cs typeface="Times New Roman"/>
                <a:sym typeface="Times New Roman"/>
              </a:rPr>
              <a:t>A transplant center (surgeon) is allocated 60 minutes to provide a response (auto-declined if there is no response)</a:t>
            </a:r>
          </a:p>
          <a:p>
            <a:pPr marL="742950" lvl="1" indent="-285750" algn="l" fontAlgn="auto">
              <a:spcBef>
                <a:spcPts val="0"/>
              </a:spcBef>
              <a:buClr>
                <a:schemeClr val="dk1"/>
              </a:buClr>
              <a:buSzPts val="2000"/>
              <a:buFont typeface="Arial" panose="020B0604020202020204" pitchFamily="34" charset="0"/>
              <a:buChar char="•"/>
            </a:pPr>
            <a:r>
              <a:rPr lang="en-US" sz="1400" kern="0" dirty="0">
                <a:latin typeface="+mn-lt"/>
                <a:ea typeface="Times New Roman"/>
                <a:cs typeface="Times New Roman"/>
                <a:sym typeface="Times New Roman"/>
              </a:rPr>
              <a:t>This is not a firm commitment, but rather wanting to revisit the offer when the current sequence is now at the top of the list</a:t>
            </a:r>
          </a:p>
          <a:p>
            <a:pPr algn="l" eaLnBrk="1" fontAlgn="auto" hangingPunct="1">
              <a:spcBef>
                <a:spcPts val="0"/>
              </a:spcBef>
              <a:buClr>
                <a:schemeClr val="dk1"/>
              </a:buClr>
              <a:buSzPts val="2000"/>
            </a:pPr>
            <a:r>
              <a:rPr lang="en-US" sz="1600" b="1" kern="0" dirty="0">
                <a:latin typeface="+mn-lt"/>
                <a:ea typeface="Times New Roman"/>
                <a:cs typeface="Times New Roman"/>
                <a:sym typeface="Times New Roman"/>
              </a:rPr>
              <a:t>Primary acceptance (surgeon response to current offer –primary offer)</a:t>
            </a:r>
          </a:p>
          <a:p>
            <a:pPr marL="742950" lvl="1" indent="-285750" algn="l" fontAlgn="auto">
              <a:spcBef>
                <a:spcPts val="0"/>
              </a:spcBef>
              <a:buClr>
                <a:schemeClr val="dk1"/>
              </a:buClr>
              <a:buSzPts val="2000"/>
              <a:buFont typeface="Arial" panose="020B0604020202020204" pitchFamily="34" charset="0"/>
              <a:buChar char="•"/>
            </a:pPr>
            <a:r>
              <a:rPr lang="en-US" sz="1400" kern="0" dirty="0">
                <a:latin typeface="+mn-lt"/>
                <a:ea typeface="Times New Roman"/>
                <a:cs typeface="Times New Roman"/>
                <a:sym typeface="Times New Roman"/>
              </a:rPr>
              <a:t>The offer is firm; if not accepted, it goes down the sequence list.</a:t>
            </a:r>
          </a:p>
          <a:p>
            <a:pPr marL="742950" lvl="1" indent="-285750" algn="l" fontAlgn="auto">
              <a:spcBef>
                <a:spcPts val="0"/>
              </a:spcBef>
              <a:buClr>
                <a:schemeClr val="dk1"/>
              </a:buClr>
              <a:buSzPts val="2000"/>
              <a:buFont typeface="Arial" panose="020B0604020202020204" pitchFamily="34" charset="0"/>
              <a:buChar char="•"/>
            </a:pPr>
            <a:r>
              <a:rPr lang="en-US" sz="1400" kern="0" dirty="0">
                <a:latin typeface="+mn-lt"/>
                <a:ea typeface="Times New Roman"/>
                <a:cs typeface="Times New Roman"/>
                <a:sym typeface="Times New Roman"/>
              </a:rPr>
              <a:t>The response can be pending biopsy results</a:t>
            </a:r>
          </a:p>
          <a:p>
            <a:pPr marL="742950" lvl="1" indent="-285750" algn="l" fontAlgn="auto">
              <a:spcBef>
                <a:spcPts val="0"/>
              </a:spcBef>
              <a:buClr>
                <a:schemeClr val="dk1"/>
              </a:buClr>
              <a:buSzPts val="2000"/>
              <a:buFont typeface="Arial" panose="020B0604020202020204" pitchFamily="34" charset="0"/>
              <a:buChar char="•"/>
            </a:pPr>
            <a:r>
              <a:rPr lang="en-US" sz="1400" kern="0" dirty="0">
                <a:latin typeface="+mn-lt"/>
                <a:ea typeface="Times New Roman"/>
                <a:cs typeface="Times New Roman"/>
                <a:sym typeface="Times New Roman"/>
              </a:rPr>
              <a:t>The response can change up to transplant time</a:t>
            </a:r>
          </a:p>
          <a:p>
            <a:pPr algn="l" eaLnBrk="1" fontAlgn="auto" hangingPunct="1">
              <a:spcBef>
                <a:spcPts val="0"/>
              </a:spcBef>
              <a:buClr>
                <a:schemeClr val="dk1"/>
              </a:buClr>
              <a:buSzPts val="2000"/>
            </a:pPr>
            <a:endParaRPr lang="en-US" sz="1800" b="1" kern="0" dirty="0">
              <a:latin typeface="+mn-lt"/>
              <a:ea typeface="Times New Roman"/>
              <a:cs typeface="Times New Roman"/>
              <a:sym typeface="Times New Roman"/>
            </a:endParaRPr>
          </a:p>
          <a:p>
            <a:pPr algn="l" eaLnBrk="1" fontAlgn="auto" hangingPunct="1">
              <a:spcBef>
                <a:spcPts val="0"/>
              </a:spcBef>
              <a:buClr>
                <a:schemeClr val="dk1"/>
              </a:buClr>
              <a:buSzPts val="2000"/>
            </a:pPr>
            <a:endParaRPr lang="en-US" sz="1800" kern="0" dirty="0">
              <a:latin typeface="+mn-lt"/>
              <a:ea typeface="Times New Roman"/>
              <a:cs typeface="Times New Roman"/>
              <a:sym typeface="Times New Roman"/>
            </a:endParaRPr>
          </a:p>
          <a:p>
            <a:pPr marL="342900" indent="-190500" algn="l" eaLnBrk="1" fontAlgn="auto" hangingPunct="1">
              <a:spcBef>
                <a:spcPts val="480"/>
              </a:spcBef>
              <a:buClr>
                <a:schemeClr val="dk1"/>
              </a:buClr>
              <a:buSzPts val="2400"/>
            </a:pPr>
            <a:endParaRPr lang="en-US" kern="0" dirty="0">
              <a:latin typeface="+mn-lt"/>
            </a:endParaRPr>
          </a:p>
          <a:p>
            <a:pPr marL="342900" indent="-190500" algn="l" eaLnBrk="1" fontAlgn="auto" hangingPunct="1">
              <a:spcBef>
                <a:spcPts val="480"/>
              </a:spcBef>
              <a:buClr>
                <a:schemeClr val="dk1"/>
              </a:buClr>
              <a:buSzPts val="2400"/>
            </a:pPr>
            <a:endParaRPr lang="en-US" kern="0" dirty="0">
              <a:latin typeface="+mn-lt"/>
            </a:endParaRPr>
          </a:p>
        </p:txBody>
      </p:sp>
      <p:sp>
        <p:nvSpPr>
          <p:cNvPr id="4" name="Footer Placeholder 3">
            <a:extLst>
              <a:ext uri="{FF2B5EF4-FFF2-40B4-BE49-F238E27FC236}">
                <a16:creationId xmlns:a16="http://schemas.microsoft.com/office/drawing/2014/main" id="{D14A31E4-F169-8E25-2145-5BDBA9B04BA1}"/>
              </a:ext>
            </a:extLst>
          </p:cNvPr>
          <p:cNvSpPr>
            <a:spLocks noGrp="1"/>
          </p:cNvSpPr>
          <p:nvPr>
            <p:ph type="ftr" sz="quarter" idx="3"/>
          </p:nvPr>
        </p:nvSpPr>
        <p:spPr/>
        <p:txBody>
          <a:bodyPr/>
          <a:lstStyle/>
          <a:p>
            <a:r>
              <a:rPr lang="en-US"/>
              <a:t>Missouri University of Science and Technology</a:t>
            </a:r>
            <a:endParaRPr lang="en-US" dirty="0"/>
          </a:p>
        </p:txBody>
      </p:sp>
      <p:pic>
        <p:nvPicPr>
          <p:cNvPr id="5" name="Picture 4" descr="A black background with blue and grey text&#10;&#10;Description automatically generated">
            <a:extLst>
              <a:ext uri="{FF2B5EF4-FFF2-40B4-BE49-F238E27FC236}">
                <a16:creationId xmlns:a16="http://schemas.microsoft.com/office/drawing/2014/main" id="{FC197AAB-AD8A-D85F-7F93-73F941B6F7EA}"/>
              </a:ext>
            </a:extLst>
          </p:cNvPr>
          <p:cNvPicPr>
            <a:picLocks noChangeAspect="1"/>
          </p:cNvPicPr>
          <p:nvPr/>
        </p:nvPicPr>
        <p:blipFill>
          <a:blip r:embed="rId2"/>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73961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1E247-0150-FF75-E66E-5E1A1FC78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8F6C5-2265-3FB3-D819-A43E51808AF7}"/>
              </a:ext>
            </a:extLst>
          </p:cNvPr>
          <p:cNvSpPr>
            <a:spLocks noGrp="1"/>
          </p:cNvSpPr>
          <p:nvPr>
            <p:ph type="title"/>
          </p:nvPr>
        </p:nvSpPr>
        <p:spPr/>
        <p:txBody>
          <a:bodyPr/>
          <a:lstStyle/>
          <a:p>
            <a:r>
              <a:rPr lang="en-US" dirty="0">
                <a:latin typeface="+mj-lt"/>
              </a:rPr>
              <a:t>AI-Model Development</a:t>
            </a:r>
          </a:p>
        </p:txBody>
      </p:sp>
      <p:sp>
        <p:nvSpPr>
          <p:cNvPr id="3" name="Content Placeholder 2">
            <a:extLst>
              <a:ext uri="{FF2B5EF4-FFF2-40B4-BE49-F238E27FC236}">
                <a16:creationId xmlns:a16="http://schemas.microsoft.com/office/drawing/2014/main" id="{3D74A075-0379-4E2A-C4D0-AE5EE84646AF}"/>
              </a:ext>
            </a:extLst>
          </p:cNvPr>
          <p:cNvSpPr>
            <a:spLocks noGrp="1"/>
          </p:cNvSpPr>
          <p:nvPr>
            <p:ph idx="1"/>
          </p:nvPr>
        </p:nvSpPr>
        <p:spPr/>
        <p:txBody>
          <a:bodyPr>
            <a:normAutofit/>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Genetic Algorithm for AI model tuning</a:t>
            </a:r>
          </a:p>
          <a:p>
            <a:pPr algn="l" eaLnBrk="1" fontAlgn="auto" hangingPunct="1">
              <a:spcBef>
                <a:spcPts val="0"/>
              </a:spcBef>
              <a:buClr>
                <a:schemeClr val="dk1"/>
              </a:buClr>
              <a:buSzPts val="2000"/>
            </a:pPr>
            <a:endParaRPr lang="en-US" sz="1800" b="1" kern="0" dirty="0">
              <a:latin typeface="+mn-lt"/>
              <a:ea typeface="Times New Roman"/>
              <a:cs typeface="Times New Roman"/>
              <a:sym typeface="Times New Roman"/>
            </a:endParaRPr>
          </a:p>
          <a:p>
            <a:pPr algn="l" eaLnBrk="1" fontAlgn="auto" hangingPunct="1">
              <a:spcBef>
                <a:spcPts val="0"/>
              </a:spcBef>
              <a:buClr>
                <a:schemeClr val="dk1"/>
              </a:buClr>
              <a:buSzPts val="2000"/>
            </a:pPr>
            <a:endParaRPr lang="en-US" sz="1800" kern="0" dirty="0">
              <a:latin typeface="+mn-lt"/>
              <a:ea typeface="Times New Roman"/>
              <a:cs typeface="Times New Roman"/>
              <a:sym typeface="Times New Roman"/>
            </a:endParaRPr>
          </a:p>
          <a:p>
            <a:pPr marL="342900" indent="-190500" algn="l" eaLnBrk="1" fontAlgn="auto" hangingPunct="1">
              <a:spcBef>
                <a:spcPts val="480"/>
              </a:spcBef>
              <a:buClr>
                <a:schemeClr val="dk1"/>
              </a:buClr>
              <a:buSzPts val="2400"/>
            </a:pPr>
            <a:endParaRPr lang="en-US" kern="0" dirty="0">
              <a:latin typeface="+mn-lt"/>
            </a:endParaRPr>
          </a:p>
          <a:p>
            <a:pPr marL="342900" indent="-190500" algn="l" eaLnBrk="1" fontAlgn="auto" hangingPunct="1">
              <a:spcBef>
                <a:spcPts val="480"/>
              </a:spcBef>
              <a:buClr>
                <a:schemeClr val="dk1"/>
              </a:buClr>
              <a:buSzPts val="2400"/>
            </a:pPr>
            <a:endParaRPr lang="en-US" kern="0" dirty="0">
              <a:latin typeface="+mn-lt"/>
            </a:endParaRPr>
          </a:p>
        </p:txBody>
      </p:sp>
      <p:sp>
        <p:nvSpPr>
          <p:cNvPr id="4" name="Footer Placeholder 3">
            <a:extLst>
              <a:ext uri="{FF2B5EF4-FFF2-40B4-BE49-F238E27FC236}">
                <a16:creationId xmlns:a16="http://schemas.microsoft.com/office/drawing/2014/main" id="{20C20736-03F8-CB95-5520-DDD0E9DEA468}"/>
              </a:ext>
            </a:extLst>
          </p:cNvPr>
          <p:cNvSpPr>
            <a:spLocks noGrp="1"/>
          </p:cNvSpPr>
          <p:nvPr>
            <p:ph type="ftr" sz="quarter" idx="3"/>
          </p:nvPr>
        </p:nvSpPr>
        <p:spPr/>
        <p:txBody>
          <a:bodyPr/>
          <a:lstStyle/>
          <a:p>
            <a:r>
              <a:rPr lang="en-US"/>
              <a:t>Missouri University of Science and Technology</a:t>
            </a:r>
            <a:endParaRPr lang="en-US" dirty="0"/>
          </a:p>
        </p:txBody>
      </p:sp>
      <p:pic>
        <p:nvPicPr>
          <p:cNvPr id="6" name="Picture 5" descr="A diagram of a deep learning&#10;&#10;Description automatically generated">
            <a:extLst>
              <a:ext uri="{FF2B5EF4-FFF2-40B4-BE49-F238E27FC236}">
                <a16:creationId xmlns:a16="http://schemas.microsoft.com/office/drawing/2014/main" id="{32DAC067-02D7-0DED-E70E-48FD5C1239C4}"/>
              </a:ext>
            </a:extLst>
          </p:cNvPr>
          <p:cNvPicPr>
            <a:picLocks noChangeAspect="1"/>
          </p:cNvPicPr>
          <p:nvPr/>
        </p:nvPicPr>
        <p:blipFill>
          <a:blip r:embed="rId2"/>
          <a:stretch>
            <a:fillRect/>
          </a:stretch>
        </p:blipFill>
        <p:spPr>
          <a:xfrm>
            <a:off x="1668379" y="1658277"/>
            <a:ext cx="6210300" cy="2994930"/>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E90A29A3-10FB-C129-B7B2-7099E68129DA}"/>
              </a:ext>
            </a:extLst>
          </p:cNvPr>
          <p:cNvPicPr>
            <a:picLocks noChangeAspect="1"/>
          </p:cNvPicPr>
          <p:nvPr/>
        </p:nvPicPr>
        <p:blipFill>
          <a:blip r:embed="rId3"/>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7862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8331-F176-AD59-A067-AA8E720C3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4D051-790B-3DE6-EF10-E27A03F75E54}"/>
              </a:ext>
            </a:extLst>
          </p:cNvPr>
          <p:cNvSpPr>
            <a:spLocks noGrp="1"/>
          </p:cNvSpPr>
          <p:nvPr>
            <p:ph type="title"/>
          </p:nvPr>
        </p:nvSpPr>
        <p:spPr>
          <a:xfrm>
            <a:off x="393192" y="274320"/>
            <a:ext cx="8478092" cy="399137"/>
          </a:xfrm>
        </p:spPr>
        <p:txBody>
          <a:bodyPr/>
          <a:lstStyle/>
          <a:p>
            <a:r>
              <a:rPr lang="en-US" sz="3200" dirty="0">
                <a:latin typeface="+mj-lt"/>
                <a:ea typeface="Times New Roman"/>
                <a:cs typeface="Times New Roman"/>
                <a:sym typeface="Times New Roman"/>
              </a:rPr>
              <a:t>AI Models to Support Decision-Making Process</a:t>
            </a:r>
            <a:endParaRPr lang="en-US" dirty="0">
              <a:latin typeface="+mj-lt"/>
            </a:endParaRPr>
          </a:p>
        </p:txBody>
      </p:sp>
      <p:sp>
        <p:nvSpPr>
          <p:cNvPr id="4" name="Footer Placeholder 3">
            <a:extLst>
              <a:ext uri="{FF2B5EF4-FFF2-40B4-BE49-F238E27FC236}">
                <a16:creationId xmlns:a16="http://schemas.microsoft.com/office/drawing/2014/main" id="{8ED70517-90E2-6CBB-6FE6-ADC6881CE5DC}"/>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96ABB499-B71B-482E-9243-4B2DE9714630}"/>
              </a:ext>
            </a:extLst>
          </p:cNvPr>
          <p:cNvSpPr>
            <a:spLocks noGrp="1"/>
          </p:cNvSpPr>
          <p:nvPr>
            <p:ph idx="1"/>
          </p:nvPr>
        </p:nvSpPr>
        <p:spPr>
          <a:xfrm>
            <a:off x="393192" y="1314083"/>
            <a:ext cx="8357616" cy="610133"/>
          </a:xfrm>
        </p:spPr>
        <p:txBody>
          <a:bodyPr>
            <a:normAutofit/>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Hard-to-Place Model</a:t>
            </a:r>
          </a:p>
        </p:txBody>
      </p:sp>
      <p:sp>
        <p:nvSpPr>
          <p:cNvPr id="8" name="TextBox 7">
            <a:extLst>
              <a:ext uri="{FF2B5EF4-FFF2-40B4-BE49-F238E27FC236}">
                <a16:creationId xmlns:a16="http://schemas.microsoft.com/office/drawing/2014/main" id="{79E264C3-1014-6E49-DB08-26770639CF2D}"/>
              </a:ext>
            </a:extLst>
          </p:cNvPr>
          <p:cNvSpPr txBox="1"/>
          <p:nvPr/>
        </p:nvSpPr>
        <p:spPr>
          <a:xfrm>
            <a:off x="328863" y="1720527"/>
            <a:ext cx="4018548" cy="2621230"/>
          </a:xfrm>
          <a:prstGeom prst="rect">
            <a:avLst/>
          </a:prstGeom>
          <a:noFill/>
        </p:spPr>
        <p:txBody>
          <a:bodyPr wrap="square" rtlCol="0">
            <a:spAutoFit/>
          </a:bodyPr>
          <a:lstStyle/>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if the kidney is difficult to place</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Present offers to out-of-sequence centers</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Reduce cold ischemic time, which further reduces kidney quality</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transplant centers willing to accept a high-risk kidney and increase utilization of such kidneys</a:t>
            </a:r>
          </a:p>
          <a:p>
            <a:pPr algn="l" eaLnBrk="1" fontAlgn="auto" hangingPunct="1">
              <a:spcBef>
                <a:spcPts val="0"/>
              </a:spcBef>
              <a:buClr>
                <a:schemeClr val="dk1"/>
              </a:buClr>
              <a:buSzPts val="2000"/>
            </a:pPr>
            <a:endParaRPr lang="en-US" sz="1600" kern="0" dirty="0">
              <a:ea typeface="Times New Roman"/>
              <a:cs typeface="Times New Roman"/>
              <a:sym typeface="Times New Roman"/>
            </a:endParaRPr>
          </a:p>
          <a:p>
            <a:pPr marL="342900" indent="-190500" algn="l" eaLnBrk="1" fontAlgn="auto" hangingPunct="1">
              <a:spcBef>
                <a:spcPts val="480"/>
              </a:spcBef>
              <a:buClr>
                <a:schemeClr val="dk1"/>
              </a:buClr>
              <a:buSzPts val="2400"/>
            </a:pPr>
            <a:endParaRPr lang="en-US" sz="2000" kern="0" dirty="0"/>
          </a:p>
          <a:p>
            <a:pPr marL="342900" indent="-190500" algn="l" eaLnBrk="1" fontAlgn="auto" hangingPunct="1">
              <a:spcBef>
                <a:spcPts val="480"/>
              </a:spcBef>
              <a:buClr>
                <a:schemeClr val="dk1"/>
              </a:buClr>
              <a:buSzPts val="2400"/>
            </a:pPr>
            <a:endParaRPr lang="en-US" sz="2000" kern="0" dirty="0"/>
          </a:p>
        </p:txBody>
      </p:sp>
      <p:pic>
        <p:nvPicPr>
          <p:cNvPr id="5" name="Picture 4">
            <a:extLst>
              <a:ext uri="{FF2B5EF4-FFF2-40B4-BE49-F238E27FC236}">
                <a16:creationId xmlns:a16="http://schemas.microsoft.com/office/drawing/2014/main" id="{9A7E0BF1-7B08-EF26-C687-551F147BB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3580"/>
            <a:ext cx="3334259" cy="2136277"/>
          </a:xfrm>
          <a:prstGeom prst="rect">
            <a:avLst/>
          </a:prstGeom>
        </p:spPr>
      </p:pic>
      <p:sp>
        <p:nvSpPr>
          <p:cNvPr id="11" name="TextBox 10">
            <a:extLst>
              <a:ext uri="{FF2B5EF4-FFF2-40B4-BE49-F238E27FC236}">
                <a16:creationId xmlns:a16="http://schemas.microsoft.com/office/drawing/2014/main" id="{D7A0E9A6-674B-E8D9-FFE7-FABB80C6504E}"/>
              </a:ext>
            </a:extLst>
          </p:cNvPr>
          <p:cNvSpPr txBox="1"/>
          <p:nvPr/>
        </p:nvSpPr>
        <p:spPr>
          <a:xfrm>
            <a:off x="5993633" y="3698391"/>
            <a:ext cx="1379732" cy="261610"/>
          </a:xfrm>
          <a:prstGeom prst="rect">
            <a:avLst/>
          </a:prstGeom>
          <a:noFill/>
        </p:spPr>
        <p:txBody>
          <a:bodyPr wrap="square" rtlCol="0">
            <a:spAutoFit/>
          </a:bodyPr>
          <a:lstStyle/>
          <a:p>
            <a:r>
              <a:rPr lang="en-US" sz="1100" dirty="0">
                <a:latin typeface="Courier New" panose="02070309020205020404" pitchFamily="49" charset="0"/>
                <a:cs typeface="Courier New" panose="02070309020205020404" pitchFamily="49" charset="0"/>
              </a:rPr>
              <a:t>KI_DISPOSITION</a:t>
            </a:r>
          </a:p>
        </p:txBody>
      </p:sp>
      <p:sp>
        <p:nvSpPr>
          <p:cNvPr id="12" name="TextBox 11">
            <a:extLst>
              <a:ext uri="{FF2B5EF4-FFF2-40B4-BE49-F238E27FC236}">
                <a16:creationId xmlns:a16="http://schemas.microsoft.com/office/drawing/2014/main" id="{6FA1F4DC-DD52-A1FB-006E-82001E73A199}"/>
              </a:ext>
            </a:extLst>
          </p:cNvPr>
          <p:cNvSpPr txBox="1"/>
          <p:nvPr/>
        </p:nvSpPr>
        <p:spPr>
          <a:xfrm>
            <a:off x="5993633" y="1357803"/>
            <a:ext cx="4413090" cy="300082"/>
          </a:xfrm>
          <a:prstGeom prst="rect">
            <a:avLst/>
          </a:prstGeom>
          <a:noFill/>
        </p:spPr>
        <p:txBody>
          <a:bodyPr wrap="square" rtlCol="0">
            <a:spAutoFit/>
          </a:bodyPr>
          <a:lstStyle/>
          <a:p>
            <a:r>
              <a:rPr lang="en-US" dirty="0">
                <a:cs typeface="Times New Roman" panose="02020603050405020304" pitchFamily="18" charset="0"/>
              </a:rPr>
              <a:t>Deceased Donor Characteristics Only</a:t>
            </a:r>
          </a:p>
        </p:txBody>
      </p:sp>
      <p:pic>
        <p:nvPicPr>
          <p:cNvPr id="13" name="Picture 12" descr="Chart, bubble chart&#10;&#10;Description automatically generated">
            <a:extLst>
              <a:ext uri="{FF2B5EF4-FFF2-40B4-BE49-F238E27FC236}">
                <a16:creationId xmlns:a16="http://schemas.microsoft.com/office/drawing/2014/main" id="{00137197-66B4-8955-D9C2-E7B5C9F88A37}"/>
              </a:ext>
            </a:extLst>
          </p:cNvPr>
          <p:cNvPicPr>
            <a:picLocks noChangeAspect="1"/>
          </p:cNvPicPr>
          <p:nvPr/>
        </p:nvPicPr>
        <p:blipFill>
          <a:blip r:embed="rId3"/>
          <a:stretch>
            <a:fillRect/>
          </a:stretch>
        </p:blipFill>
        <p:spPr>
          <a:xfrm>
            <a:off x="4301981" y="3399661"/>
            <a:ext cx="1259758" cy="1038449"/>
          </a:xfrm>
          <a:prstGeom prst="rect">
            <a:avLst/>
          </a:prstGeom>
        </p:spPr>
      </p:pic>
      <p:cxnSp>
        <p:nvCxnSpPr>
          <p:cNvPr id="14" name="Elbow Connector 13">
            <a:extLst>
              <a:ext uri="{FF2B5EF4-FFF2-40B4-BE49-F238E27FC236}">
                <a16:creationId xmlns:a16="http://schemas.microsoft.com/office/drawing/2014/main" id="{D380AC93-16A7-A5D1-CB95-5D2EEB28489D}"/>
              </a:ext>
            </a:extLst>
          </p:cNvPr>
          <p:cNvCxnSpPr>
            <a:cxnSpLocks/>
          </p:cNvCxnSpPr>
          <p:nvPr/>
        </p:nvCxnSpPr>
        <p:spPr>
          <a:xfrm rot="5400000">
            <a:off x="4779532" y="2679953"/>
            <a:ext cx="844696" cy="45720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blue and grey text&#10;&#10;Description automatically generated">
            <a:extLst>
              <a:ext uri="{FF2B5EF4-FFF2-40B4-BE49-F238E27FC236}">
                <a16:creationId xmlns:a16="http://schemas.microsoft.com/office/drawing/2014/main" id="{9D3E4879-4A10-C55B-7050-2C3FDB61150E}"/>
              </a:ext>
            </a:extLst>
          </p:cNvPr>
          <p:cNvPicPr>
            <a:picLocks noChangeAspect="1"/>
          </p:cNvPicPr>
          <p:nvPr/>
        </p:nvPicPr>
        <p:blipFill>
          <a:blip r:embed="rId4"/>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12690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8E73-A67D-E7FD-41F3-F82833DF9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7FA25-C388-39F1-6EB9-7D7E1E38233E}"/>
              </a:ext>
            </a:extLst>
          </p:cNvPr>
          <p:cNvSpPr>
            <a:spLocks noGrp="1"/>
          </p:cNvSpPr>
          <p:nvPr>
            <p:ph type="title"/>
          </p:nvPr>
        </p:nvSpPr>
        <p:spPr>
          <a:xfrm>
            <a:off x="393192" y="274320"/>
            <a:ext cx="8478092" cy="399137"/>
          </a:xfrm>
        </p:spPr>
        <p:txBody>
          <a:bodyPr/>
          <a:lstStyle/>
          <a:p>
            <a:r>
              <a:rPr lang="en-US" sz="3200" dirty="0">
                <a:latin typeface="+mj-lt"/>
                <a:ea typeface="Times New Roman"/>
                <a:cs typeface="Times New Roman"/>
                <a:sym typeface="Times New Roman"/>
              </a:rPr>
              <a:t>AI Models to Support Decision-Making Process</a:t>
            </a:r>
            <a:endParaRPr lang="en-US" dirty="0">
              <a:latin typeface="+mj-lt"/>
            </a:endParaRPr>
          </a:p>
        </p:txBody>
      </p:sp>
      <p:sp>
        <p:nvSpPr>
          <p:cNvPr id="4" name="Footer Placeholder 3">
            <a:extLst>
              <a:ext uri="{FF2B5EF4-FFF2-40B4-BE49-F238E27FC236}">
                <a16:creationId xmlns:a16="http://schemas.microsoft.com/office/drawing/2014/main" id="{ED4EB375-6A90-919D-90F2-D591388AED09}"/>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FB62CDEA-4CFC-CBE6-591B-2F6B2B006593}"/>
              </a:ext>
            </a:extLst>
          </p:cNvPr>
          <p:cNvSpPr>
            <a:spLocks noGrp="1"/>
          </p:cNvSpPr>
          <p:nvPr>
            <p:ph idx="1"/>
          </p:nvPr>
        </p:nvSpPr>
        <p:spPr>
          <a:xfrm>
            <a:off x="393192" y="1314083"/>
            <a:ext cx="8357616" cy="610133"/>
          </a:xfrm>
        </p:spPr>
        <p:txBody>
          <a:bodyPr>
            <a:normAutofit/>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Provisional Acceptance Model</a:t>
            </a:r>
            <a:endParaRPr lang="en-US" sz="1200" b="1" kern="0" dirty="0">
              <a:latin typeface="+mn-lt"/>
              <a:ea typeface="Times New Roman"/>
              <a:cs typeface="Times New Roman"/>
              <a:sym typeface="Times New Roman"/>
            </a:endParaRPr>
          </a:p>
        </p:txBody>
      </p:sp>
      <p:sp>
        <p:nvSpPr>
          <p:cNvPr id="8" name="TextBox 7">
            <a:extLst>
              <a:ext uri="{FF2B5EF4-FFF2-40B4-BE49-F238E27FC236}">
                <a16:creationId xmlns:a16="http://schemas.microsoft.com/office/drawing/2014/main" id="{5A5F4B6F-032D-375F-F462-CD5962E08271}"/>
              </a:ext>
            </a:extLst>
          </p:cNvPr>
          <p:cNvSpPr txBox="1"/>
          <p:nvPr/>
        </p:nvSpPr>
        <p:spPr>
          <a:xfrm>
            <a:off x="328863" y="1720527"/>
            <a:ext cx="4018548" cy="2805896"/>
          </a:xfrm>
          <a:prstGeom prst="rect">
            <a:avLst/>
          </a:prstGeom>
          <a:noFill/>
        </p:spPr>
        <p:txBody>
          <a:bodyPr wrap="square" rtlCol="0">
            <a:spAutoFit/>
          </a:bodyPr>
          <a:lstStyle/>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the likelihood of provisional acceptance</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characteristics that may sway acceptance decision</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the likelihood of acceptance given current conditions (CIT, SEQ_NUM, KDPI, etc.)</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Increase kidney utilization</a:t>
            </a:r>
          </a:p>
          <a:p>
            <a:pPr algn="l" eaLnBrk="1" fontAlgn="auto" hangingPunct="1">
              <a:spcBef>
                <a:spcPts val="0"/>
              </a:spcBef>
              <a:buClr>
                <a:schemeClr val="dk1"/>
              </a:buClr>
              <a:buSzPts val="2000"/>
            </a:pPr>
            <a:endParaRPr lang="en-US" sz="1600" kern="0" dirty="0">
              <a:ea typeface="Times New Roman"/>
              <a:cs typeface="Times New Roman"/>
              <a:sym typeface="Times New Roman"/>
            </a:endParaRPr>
          </a:p>
          <a:p>
            <a:pPr marL="342900" indent="-190500" algn="l" eaLnBrk="1" fontAlgn="auto" hangingPunct="1">
              <a:spcBef>
                <a:spcPts val="480"/>
              </a:spcBef>
              <a:buClr>
                <a:schemeClr val="dk1"/>
              </a:buClr>
              <a:buSzPts val="2400"/>
            </a:pPr>
            <a:endParaRPr lang="en-US" sz="2000" kern="0" dirty="0"/>
          </a:p>
          <a:p>
            <a:pPr marL="342900" indent="-190500" algn="l" eaLnBrk="1" fontAlgn="auto" hangingPunct="1">
              <a:spcBef>
                <a:spcPts val="480"/>
              </a:spcBef>
              <a:buClr>
                <a:schemeClr val="dk1"/>
              </a:buClr>
              <a:buSzPts val="2400"/>
            </a:pPr>
            <a:endParaRPr lang="en-US" sz="2000" kern="0" dirty="0"/>
          </a:p>
        </p:txBody>
      </p:sp>
      <p:sp>
        <p:nvSpPr>
          <p:cNvPr id="11" name="TextBox 10">
            <a:extLst>
              <a:ext uri="{FF2B5EF4-FFF2-40B4-BE49-F238E27FC236}">
                <a16:creationId xmlns:a16="http://schemas.microsoft.com/office/drawing/2014/main" id="{EBB579FD-E1EF-D0E2-C86A-2A532133E3CA}"/>
              </a:ext>
            </a:extLst>
          </p:cNvPr>
          <p:cNvSpPr txBox="1"/>
          <p:nvPr/>
        </p:nvSpPr>
        <p:spPr>
          <a:xfrm>
            <a:off x="5648728" y="3912842"/>
            <a:ext cx="1556202" cy="261610"/>
          </a:xfrm>
          <a:prstGeom prst="rect">
            <a:avLst/>
          </a:prstGeom>
          <a:noFill/>
        </p:spPr>
        <p:txBody>
          <a:bodyPr wrap="square" rtlCol="0">
            <a:spAutoFit/>
          </a:bodyPr>
          <a:lstStyle/>
          <a:p>
            <a:r>
              <a:rPr lang="en-US" sz="1100" dirty="0">
                <a:latin typeface="Courier New" panose="02070309020205020404" pitchFamily="49" charset="0"/>
                <a:cs typeface="Courier New" panose="02070309020205020404" pitchFamily="49" charset="0"/>
              </a:rPr>
              <a:t>INITIAL_RESPONSE</a:t>
            </a:r>
          </a:p>
        </p:txBody>
      </p:sp>
      <p:sp>
        <p:nvSpPr>
          <p:cNvPr id="12" name="TextBox 11">
            <a:extLst>
              <a:ext uri="{FF2B5EF4-FFF2-40B4-BE49-F238E27FC236}">
                <a16:creationId xmlns:a16="http://schemas.microsoft.com/office/drawing/2014/main" id="{735CBC7F-53EB-1A96-71A9-5E2208ED077E}"/>
              </a:ext>
            </a:extLst>
          </p:cNvPr>
          <p:cNvSpPr txBox="1"/>
          <p:nvPr/>
        </p:nvSpPr>
        <p:spPr>
          <a:xfrm>
            <a:off x="5561739" y="1305139"/>
            <a:ext cx="4413090" cy="276999"/>
          </a:xfrm>
          <a:prstGeom prst="rect">
            <a:avLst/>
          </a:prstGeom>
          <a:noFill/>
        </p:spPr>
        <p:txBody>
          <a:bodyPr wrap="square" rtlCol="0">
            <a:spAutoFit/>
          </a:bodyPr>
          <a:lstStyle/>
          <a:p>
            <a:r>
              <a:rPr lang="en-US" sz="1200" dirty="0">
                <a:cs typeface="Times New Roman" panose="02020603050405020304" pitchFamily="18" charset="0"/>
              </a:rPr>
              <a:t>Deceased Donor and Candidate Characteristics</a:t>
            </a:r>
          </a:p>
        </p:txBody>
      </p:sp>
      <p:cxnSp>
        <p:nvCxnSpPr>
          <p:cNvPr id="14" name="Elbow Connector 13">
            <a:extLst>
              <a:ext uri="{FF2B5EF4-FFF2-40B4-BE49-F238E27FC236}">
                <a16:creationId xmlns:a16="http://schemas.microsoft.com/office/drawing/2014/main" id="{32553C92-935D-1633-DBBB-42578A46EBC7}"/>
              </a:ext>
            </a:extLst>
          </p:cNvPr>
          <p:cNvCxnSpPr>
            <a:cxnSpLocks/>
          </p:cNvCxnSpPr>
          <p:nvPr/>
        </p:nvCxnSpPr>
        <p:spPr>
          <a:xfrm rot="5400000">
            <a:off x="4779532" y="2679953"/>
            <a:ext cx="844696" cy="45720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6B812010-D3E2-7343-10A3-953D18E3CDE3}"/>
              </a:ext>
            </a:extLst>
          </p:cNvPr>
          <p:cNvPicPr>
            <a:picLocks noChangeAspect="1"/>
          </p:cNvPicPr>
          <p:nvPr/>
        </p:nvPicPr>
        <p:blipFill>
          <a:blip r:embed="rId2"/>
          <a:srcRect/>
          <a:stretch/>
        </p:blipFill>
        <p:spPr>
          <a:xfrm>
            <a:off x="5436939" y="1573194"/>
            <a:ext cx="3488007" cy="2260869"/>
          </a:xfrm>
          <a:prstGeom prst="rect">
            <a:avLst/>
          </a:prstGeom>
        </p:spPr>
      </p:pic>
      <p:pic>
        <p:nvPicPr>
          <p:cNvPr id="13" name="Picture 12" descr="Chart, bubble chart&#10;&#10;Description automatically generated">
            <a:extLst>
              <a:ext uri="{FF2B5EF4-FFF2-40B4-BE49-F238E27FC236}">
                <a16:creationId xmlns:a16="http://schemas.microsoft.com/office/drawing/2014/main" id="{B2494488-114B-F2E5-2EBB-CDD298131202}"/>
              </a:ext>
            </a:extLst>
          </p:cNvPr>
          <p:cNvPicPr>
            <a:picLocks noChangeAspect="1"/>
          </p:cNvPicPr>
          <p:nvPr/>
        </p:nvPicPr>
        <p:blipFill>
          <a:blip r:embed="rId3"/>
          <a:stretch>
            <a:fillRect/>
          </a:stretch>
        </p:blipFill>
        <p:spPr>
          <a:xfrm>
            <a:off x="4301981" y="3373232"/>
            <a:ext cx="1259758" cy="1038449"/>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6C35ED90-39F2-1907-47C1-0188F82C9710}"/>
              </a:ext>
            </a:extLst>
          </p:cNvPr>
          <p:cNvPicPr>
            <a:picLocks noChangeAspect="1"/>
          </p:cNvPicPr>
          <p:nvPr/>
        </p:nvPicPr>
        <p:blipFill>
          <a:blip r:embed="rId4"/>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85679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55D0A-B0D7-E4E0-9061-BED088815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2FBB1-CD8A-0C61-AE17-B8B384BF0149}"/>
              </a:ext>
            </a:extLst>
          </p:cNvPr>
          <p:cNvSpPr>
            <a:spLocks noGrp="1"/>
          </p:cNvSpPr>
          <p:nvPr>
            <p:ph type="title"/>
          </p:nvPr>
        </p:nvSpPr>
        <p:spPr>
          <a:xfrm>
            <a:off x="393192" y="274320"/>
            <a:ext cx="8478092" cy="399137"/>
          </a:xfrm>
        </p:spPr>
        <p:txBody>
          <a:bodyPr/>
          <a:lstStyle/>
          <a:p>
            <a:r>
              <a:rPr lang="en-US" sz="3200" dirty="0">
                <a:latin typeface="+mj-lt"/>
                <a:ea typeface="Times New Roman"/>
                <a:cs typeface="Times New Roman"/>
                <a:sym typeface="Times New Roman"/>
              </a:rPr>
              <a:t>AI Models to Support Decision-Making Process</a:t>
            </a:r>
            <a:endParaRPr lang="en-US" dirty="0">
              <a:latin typeface="+mj-lt"/>
            </a:endParaRPr>
          </a:p>
        </p:txBody>
      </p:sp>
      <p:sp>
        <p:nvSpPr>
          <p:cNvPr id="4" name="Footer Placeholder 3">
            <a:extLst>
              <a:ext uri="{FF2B5EF4-FFF2-40B4-BE49-F238E27FC236}">
                <a16:creationId xmlns:a16="http://schemas.microsoft.com/office/drawing/2014/main" id="{6DBA6E30-8FC4-4D7A-D25E-E4FC5CB2E13E}"/>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AA6FA745-CFD1-E7CF-3178-65F2900A950E}"/>
              </a:ext>
            </a:extLst>
          </p:cNvPr>
          <p:cNvSpPr>
            <a:spLocks noGrp="1"/>
          </p:cNvSpPr>
          <p:nvPr>
            <p:ph idx="1"/>
          </p:nvPr>
        </p:nvSpPr>
        <p:spPr>
          <a:xfrm>
            <a:off x="393192" y="1314083"/>
            <a:ext cx="8357616" cy="610133"/>
          </a:xfrm>
        </p:spPr>
        <p:txBody>
          <a:bodyPr>
            <a:normAutofit/>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Primary Acceptance Model</a:t>
            </a:r>
          </a:p>
        </p:txBody>
      </p:sp>
      <p:sp>
        <p:nvSpPr>
          <p:cNvPr id="8" name="TextBox 7">
            <a:extLst>
              <a:ext uri="{FF2B5EF4-FFF2-40B4-BE49-F238E27FC236}">
                <a16:creationId xmlns:a16="http://schemas.microsoft.com/office/drawing/2014/main" id="{5C6411D5-AF55-23C3-10D9-65D7FBB381E8}"/>
              </a:ext>
            </a:extLst>
          </p:cNvPr>
          <p:cNvSpPr txBox="1"/>
          <p:nvPr/>
        </p:nvSpPr>
        <p:spPr>
          <a:xfrm>
            <a:off x="328863" y="1720527"/>
            <a:ext cx="4018548" cy="2246769"/>
          </a:xfrm>
          <a:prstGeom prst="rect">
            <a:avLst/>
          </a:prstGeom>
          <a:noFill/>
        </p:spPr>
        <p:txBody>
          <a:bodyPr wrap="square" rtlCol="0">
            <a:spAutoFit/>
          </a:bodyPr>
          <a:lstStyle/>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the likelihood of kidney acceptance</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characteristics that may sway acceptance decision</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Identify the likelihood of acceptance given current conditions (CIT, SEQ_NUM, KDPI, etc.)</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Use as a suggestive model to facilitate decision-making</a:t>
            </a:r>
          </a:p>
          <a:p>
            <a:pPr marL="285750" indent="-285750" algn="l" eaLnBrk="1" fontAlgn="auto" hangingPunct="1">
              <a:spcBef>
                <a:spcPts val="0"/>
              </a:spcBef>
              <a:buClr>
                <a:schemeClr val="dk1"/>
              </a:buClr>
              <a:buSzPts val="2000"/>
              <a:buFont typeface="Arial" panose="020B0604020202020204" pitchFamily="34" charset="0"/>
              <a:buChar char="•"/>
            </a:pPr>
            <a:r>
              <a:rPr lang="en-US" sz="1400" kern="0" dirty="0">
                <a:ea typeface="Times New Roman"/>
                <a:cs typeface="Times New Roman"/>
                <a:sym typeface="Times New Roman"/>
              </a:rPr>
              <a:t>Improves the speed and efficiency of decision-making process</a:t>
            </a:r>
          </a:p>
        </p:txBody>
      </p:sp>
      <p:sp>
        <p:nvSpPr>
          <p:cNvPr id="11" name="TextBox 10">
            <a:extLst>
              <a:ext uri="{FF2B5EF4-FFF2-40B4-BE49-F238E27FC236}">
                <a16:creationId xmlns:a16="http://schemas.microsoft.com/office/drawing/2014/main" id="{8320AC08-0B7D-009B-5674-E02A22C708A9}"/>
              </a:ext>
            </a:extLst>
          </p:cNvPr>
          <p:cNvSpPr txBox="1"/>
          <p:nvPr/>
        </p:nvSpPr>
        <p:spPr>
          <a:xfrm>
            <a:off x="5648728" y="3912842"/>
            <a:ext cx="1556202" cy="261610"/>
          </a:xfrm>
          <a:prstGeom prst="rect">
            <a:avLst/>
          </a:prstGeom>
          <a:noFill/>
        </p:spPr>
        <p:txBody>
          <a:bodyPr wrap="square" rtlCol="0">
            <a:spAutoFit/>
          </a:bodyPr>
          <a:lstStyle/>
          <a:p>
            <a:r>
              <a:rPr lang="en-US" sz="1100" dirty="0">
                <a:latin typeface="Courier New" panose="02070309020205020404" pitchFamily="49" charset="0"/>
                <a:cs typeface="Courier New" panose="02070309020205020404" pitchFamily="49" charset="0"/>
              </a:rPr>
              <a:t>OFFER_ACCEPT</a:t>
            </a:r>
          </a:p>
        </p:txBody>
      </p:sp>
      <p:sp>
        <p:nvSpPr>
          <p:cNvPr id="12" name="TextBox 11">
            <a:extLst>
              <a:ext uri="{FF2B5EF4-FFF2-40B4-BE49-F238E27FC236}">
                <a16:creationId xmlns:a16="http://schemas.microsoft.com/office/drawing/2014/main" id="{9A9A8832-AE37-34E1-36CD-B5611A6850EE}"/>
              </a:ext>
            </a:extLst>
          </p:cNvPr>
          <p:cNvSpPr txBox="1"/>
          <p:nvPr/>
        </p:nvSpPr>
        <p:spPr>
          <a:xfrm>
            <a:off x="5561739" y="1305139"/>
            <a:ext cx="4413090" cy="276999"/>
          </a:xfrm>
          <a:prstGeom prst="rect">
            <a:avLst/>
          </a:prstGeom>
          <a:noFill/>
        </p:spPr>
        <p:txBody>
          <a:bodyPr wrap="square" rtlCol="0">
            <a:spAutoFit/>
          </a:bodyPr>
          <a:lstStyle/>
          <a:p>
            <a:r>
              <a:rPr lang="en-US" sz="1200" dirty="0">
                <a:cs typeface="Times New Roman" panose="02020603050405020304" pitchFamily="18" charset="0"/>
              </a:rPr>
              <a:t>Deceased Donor and Candidate Characteristics</a:t>
            </a:r>
          </a:p>
        </p:txBody>
      </p:sp>
      <p:cxnSp>
        <p:nvCxnSpPr>
          <p:cNvPr id="14" name="Elbow Connector 13">
            <a:extLst>
              <a:ext uri="{FF2B5EF4-FFF2-40B4-BE49-F238E27FC236}">
                <a16:creationId xmlns:a16="http://schemas.microsoft.com/office/drawing/2014/main" id="{DE8637D2-D2F8-3326-625B-7B3427D2A834}"/>
              </a:ext>
            </a:extLst>
          </p:cNvPr>
          <p:cNvCxnSpPr>
            <a:cxnSpLocks/>
          </p:cNvCxnSpPr>
          <p:nvPr/>
        </p:nvCxnSpPr>
        <p:spPr>
          <a:xfrm rot="5400000">
            <a:off x="4779532" y="2679953"/>
            <a:ext cx="844696" cy="45720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17208FB-3105-6FB4-FA0C-985F21F56FC7}"/>
              </a:ext>
            </a:extLst>
          </p:cNvPr>
          <p:cNvPicPr>
            <a:picLocks noChangeAspect="1"/>
          </p:cNvPicPr>
          <p:nvPr/>
        </p:nvPicPr>
        <p:blipFill>
          <a:blip r:embed="rId2"/>
          <a:srcRect/>
          <a:stretch/>
        </p:blipFill>
        <p:spPr>
          <a:xfrm>
            <a:off x="5430481" y="1532908"/>
            <a:ext cx="3637448" cy="2389923"/>
          </a:xfrm>
          <a:prstGeom prst="rect">
            <a:avLst/>
          </a:prstGeom>
        </p:spPr>
      </p:pic>
      <p:pic>
        <p:nvPicPr>
          <p:cNvPr id="13" name="Picture 12" descr="Chart, bubble chart&#10;&#10;Description automatically generated">
            <a:extLst>
              <a:ext uri="{FF2B5EF4-FFF2-40B4-BE49-F238E27FC236}">
                <a16:creationId xmlns:a16="http://schemas.microsoft.com/office/drawing/2014/main" id="{F1313EE4-0E07-2537-CECA-E14636B1FCAD}"/>
              </a:ext>
            </a:extLst>
          </p:cNvPr>
          <p:cNvPicPr>
            <a:picLocks noChangeAspect="1"/>
          </p:cNvPicPr>
          <p:nvPr/>
        </p:nvPicPr>
        <p:blipFill>
          <a:blip r:embed="rId3"/>
          <a:stretch>
            <a:fillRect/>
          </a:stretch>
        </p:blipFill>
        <p:spPr>
          <a:xfrm>
            <a:off x="4301981" y="3373232"/>
            <a:ext cx="1259758" cy="1038449"/>
          </a:xfrm>
          <a:prstGeom prst="rect">
            <a:avLst/>
          </a:prstGeom>
        </p:spPr>
      </p:pic>
      <p:pic>
        <p:nvPicPr>
          <p:cNvPr id="3" name="Picture 2" descr="A black background with blue and grey text&#10;&#10;Description automatically generated">
            <a:extLst>
              <a:ext uri="{FF2B5EF4-FFF2-40B4-BE49-F238E27FC236}">
                <a16:creationId xmlns:a16="http://schemas.microsoft.com/office/drawing/2014/main" id="{64B809B7-7550-BCC5-7D9D-85C06A05DB79}"/>
              </a:ext>
            </a:extLst>
          </p:cNvPr>
          <p:cNvPicPr>
            <a:picLocks noChangeAspect="1"/>
          </p:cNvPicPr>
          <p:nvPr/>
        </p:nvPicPr>
        <p:blipFill>
          <a:blip r:embed="rId4"/>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171908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1325-84C6-3390-72A5-C6C66180D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3DF31-6DC4-CB06-62B2-4CABD67D2861}"/>
              </a:ext>
            </a:extLst>
          </p:cNvPr>
          <p:cNvSpPr>
            <a:spLocks noGrp="1"/>
          </p:cNvSpPr>
          <p:nvPr>
            <p:ph type="title"/>
          </p:nvPr>
        </p:nvSpPr>
        <p:spPr/>
        <p:txBody>
          <a:bodyPr/>
          <a:lstStyle/>
          <a:p>
            <a:r>
              <a:rPr lang="en-US" sz="3200" dirty="0">
                <a:latin typeface="+mj-lt"/>
                <a:ea typeface="Times New Roman"/>
                <a:cs typeface="Times New Roman"/>
                <a:sym typeface="Times New Roman"/>
              </a:rPr>
              <a:t>AI-Use Case and Discussion</a:t>
            </a:r>
            <a:endParaRPr lang="en-US" dirty="0">
              <a:latin typeface="+mj-lt"/>
            </a:endParaRPr>
          </a:p>
        </p:txBody>
      </p:sp>
      <p:sp>
        <p:nvSpPr>
          <p:cNvPr id="4" name="Footer Placeholder 3">
            <a:extLst>
              <a:ext uri="{FF2B5EF4-FFF2-40B4-BE49-F238E27FC236}">
                <a16:creationId xmlns:a16="http://schemas.microsoft.com/office/drawing/2014/main" id="{B4F9447B-6A4A-9713-D1C0-15E5C7A7BBEE}"/>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64021147-D33A-3AA7-28C8-F7280C4B2D47}"/>
              </a:ext>
            </a:extLst>
          </p:cNvPr>
          <p:cNvSpPr>
            <a:spLocks noGrp="1"/>
          </p:cNvSpPr>
          <p:nvPr>
            <p:ph idx="1"/>
          </p:nvPr>
        </p:nvSpPr>
        <p:spPr>
          <a:xfrm>
            <a:off x="393192" y="1314083"/>
            <a:ext cx="850071" cy="610133"/>
          </a:xfrm>
        </p:spPr>
        <p:txBody>
          <a:bodyPr>
            <a:normAutofit/>
          </a:bodyPr>
          <a:lstStyle/>
          <a:p>
            <a:pPr algn="l" eaLnBrk="1" fontAlgn="auto" hangingPunct="1">
              <a:spcBef>
                <a:spcPts val="0"/>
              </a:spcBef>
              <a:buClr>
                <a:schemeClr val="dk1"/>
              </a:buClr>
              <a:buSzPts val="2000"/>
            </a:pPr>
            <a:r>
              <a:rPr lang="en-US" sz="1800" b="1" kern="0" dirty="0">
                <a:solidFill>
                  <a:schemeClr val="accent3"/>
                </a:solidFill>
                <a:latin typeface="+mn-lt"/>
                <a:ea typeface="Times New Roman"/>
                <a:cs typeface="Times New Roman"/>
                <a:sym typeface="Times New Roman"/>
              </a:rPr>
              <a:t>Donor</a:t>
            </a:r>
          </a:p>
        </p:txBody>
      </p:sp>
      <p:sp>
        <p:nvSpPr>
          <p:cNvPr id="7" name="TextBox 6">
            <a:extLst>
              <a:ext uri="{FF2B5EF4-FFF2-40B4-BE49-F238E27FC236}">
                <a16:creationId xmlns:a16="http://schemas.microsoft.com/office/drawing/2014/main" id="{EDD07B2B-11D4-B42B-59FD-D78039EA7F48}"/>
              </a:ext>
            </a:extLst>
          </p:cNvPr>
          <p:cNvSpPr txBox="1"/>
          <p:nvPr/>
        </p:nvSpPr>
        <p:spPr>
          <a:xfrm>
            <a:off x="340413" y="1619149"/>
            <a:ext cx="2614703" cy="2862322"/>
          </a:xfrm>
          <a:prstGeom prst="rect">
            <a:avLst/>
          </a:prstGeom>
          <a:noFill/>
        </p:spPr>
        <p:txBody>
          <a:bodyPr wrap="square" rtlCol="0">
            <a:spAutoFit/>
          </a:bodyPr>
          <a:lstStyle/>
          <a:p>
            <a:pPr algn="l" eaLnBrk="1" fontAlgn="auto" hangingPunct="1">
              <a:spcBef>
                <a:spcPts val="0"/>
              </a:spcBef>
              <a:buClr>
                <a:schemeClr val="dk1"/>
              </a:buClr>
              <a:buSzPts val="2000"/>
            </a:pPr>
            <a:r>
              <a:rPr lang="en-US" sz="1200" kern="0" dirty="0">
                <a:solidFill>
                  <a:schemeClr val="accent3"/>
                </a:solidFill>
                <a:ea typeface="Times New Roman"/>
                <a:cs typeface="Times New Roman"/>
                <a:sym typeface="Times New Roman"/>
              </a:rPr>
              <a:t>The donor is a white male, 58 years old. He is 185 cm tall and weighs 86 kg. No history of diabetes. History of hypertension is 0-5 years, and a serum creatinine of 1.2.  He was not a DCD donor, died of head trauma, and was not tested for hepatitis C.  </a:t>
            </a:r>
          </a:p>
          <a:p>
            <a:pPr algn="l" eaLnBrk="1" fontAlgn="auto" hangingPunct="1">
              <a:spcBef>
                <a:spcPts val="0"/>
              </a:spcBef>
              <a:buClr>
                <a:schemeClr val="dk1"/>
              </a:buClr>
              <a:buSzPts val="2000"/>
            </a:pPr>
            <a:endParaRPr lang="en-US" sz="1200" kern="0" dirty="0">
              <a:solidFill>
                <a:schemeClr val="tx1">
                  <a:lumMod val="50000"/>
                  <a:lumOff val="50000"/>
                </a:schemeClr>
              </a:solidFill>
              <a:ea typeface="Times New Roman"/>
              <a:cs typeface="Times New Roman"/>
              <a:sym typeface="Times New Roman"/>
            </a:endParaRPr>
          </a:p>
          <a:p>
            <a:pPr algn="l" eaLnBrk="1" fontAlgn="auto" hangingPunct="1">
              <a:spcBef>
                <a:spcPts val="0"/>
              </a:spcBef>
              <a:buClr>
                <a:schemeClr val="dk1"/>
              </a:buClr>
              <a:buSzPts val="2000"/>
            </a:pPr>
            <a:r>
              <a:rPr lang="en-US" sz="1200" kern="0" dirty="0">
                <a:solidFill>
                  <a:schemeClr val="tx1"/>
                </a:solidFill>
                <a:ea typeface="Times New Roman"/>
                <a:cs typeface="Times New Roman"/>
                <a:sym typeface="Times New Roman"/>
              </a:rPr>
              <a:t>The kidney is considered mid-quality, KDPI=63.</a:t>
            </a:r>
          </a:p>
          <a:p>
            <a:pPr algn="l" eaLnBrk="1" fontAlgn="auto" hangingPunct="1">
              <a:spcBef>
                <a:spcPts val="0"/>
              </a:spcBef>
              <a:buClr>
                <a:schemeClr val="dk1"/>
              </a:buClr>
              <a:buSzPts val="2000"/>
            </a:pPr>
            <a:r>
              <a:rPr lang="en-US" sz="1200" kern="0" dirty="0">
                <a:solidFill>
                  <a:schemeClr val="tx1"/>
                </a:solidFill>
                <a:ea typeface="Times New Roman"/>
                <a:cs typeface="Times New Roman"/>
                <a:sym typeface="Times New Roman"/>
              </a:rPr>
              <a:t>The chance of this kidney being transplanted is 95% using characteristics available before procurement.</a:t>
            </a:r>
          </a:p>
          <a:p>
            <a:endParaRPr lang="en-US" sz="1200" dirty="0"/>
          </a:p>
        </p:txBody>
      </p:sp>
      <p:sp>
        <p:nvSpPr>
          <p:cNvPr id="8" name="TextBox 7">
            <a:extLst>
              <a:ext uri="{FF2B5EF4-FFF2-40B4-BE49-F238E27FC236}">
                <a16:creationId xmlns:a16="http://schemas.microsoft.com/office/drawing/2014/main" id="{1D207B16-F2E8-7351-DA6F-F2C7F5A52485}"/>
              </a:ext>
            </a:extLst>
          </p:cNvPr>
          <p:cNvSpPr txBox="1"/>
          <p:nvPr/>
        </p:nvSpPr>
        <p:spPr>
          <a:xfrm>
            <a:off x="3360822" y="943656"/>
            <a:ext cx="4495800" cy="300082"/>
          </a:xfrm>
          <a:prstGeom prst="rect">
            <a:avLst/>
          </a:prstGeom>
          <a:noFill/>
        </p:spPr>
        <p:txBody>
          <a:bodyPr wrap="square" rtlCol="0">
            <a:spAutoFit/>
          </a:bodyPr>
          <a:lstStyle/>
          <a:p>
            <a:r>
              <a:rPr lang="en-US" dirty="0">
                <a:cs typeface="Times New Roman" panose="02020603050405020304" pitchFamily="18" charset="0"/>
              </a:rPr>
              <a:t>Before the kidney is procured</a:t>
            </a:r>
          </a:p>
        </p:txBody>
      </p:sp>
      <p:sp>
        <p:nvSpPr>
          <p:cNvPr id="9" name="TextBox 8">
            <a:extLst>
              <a:ext uri="{FF2B5EF4-FFF2-40B4-BE49-F238E27FC236}">
                <a16:creationId xmlns:a16="http://schemas.microsoft.com/office/drawing/2014/main" id="{4D9695B9-159E-4C22-F695-35E6B2525B48}"/>
              </a:ext>
            </a:extLst>
          </p:cNvPr>
          <p:cNvSpPr txBox="1"/>
          <p:nvPr/>
        </p:nvSpPr>
        <p:spPr>
          <a:xfrm>
            <a:off x="5790220" y="953534"/>
            <a:ext cx="4132803" cy="461665"/>
          </a:xfrm>
          <a:prstGeom prst="rect">
            <a:avLst/>
          </a:prstGeom>
          <a:noFill/>
        </p:spPr>
        <p:txBody>
          <a:bodyPr wrap="square" rtlCol="0">
            <a:spAutoFit/>
          </a:bodyPr>
          <a:lstStyle/>
          <a:p>
            <a:r>
              <a:rPr lang="en-US" sz="1200" dirty="0">
                <a:cs typeface="Times New Roman" panose="02020603050405020304" pitchFamily="18" charset="0"/>
                <a:hlinkClick r:id="rId2"/>
              </a:rPr>
              <a:t>https://ddoa.mst.hekademeia.org/#/</a:t>
            </a:r>
            <a:endParaRPr lang="en-US" sz="1200" dirty="0">
              <a:cs typeface="Times New Roman" panose="02020603050405020304" pitchFamily="18" charset="0"/>
            </a:endParaRPr>
          </a:p>
          <a:p>
            <a:endParaRPr lang="en-US" sz="1200" dirty="0">
              <a:cs typeface="Times New Roman" panose="02020603050405020304" pitchFamily="18" charset="0"/>
            </a:endParaRPr>
          </a:p>
        </p:txBody>
      </p:sp>
      <p:pic>
        <p:nvPicPr>
          <p:cNvPr id="10" name="Picture 9">
            <a:extLst>
              <a:ext uri="{FF2B5EF4-FFF2-40B4-BE49-F238E27FC236}">
                <a16:creationId xmlns:a16="http://schemas.microsoft.com/office/drawing/2014/main" id="{2922DB31-66C6-058D-A684-0BDBDFEFFC01}"/>
              </a:ext>
            </a:extLst>
          </p:cNvPr>
          <p:cNvPicPr>
            <a:picLocks noChangeAspect="1"/>
          </p:cNvPicPr>
          <p:nvPr/>
        </p:nvPicPr>
        <p:blipFill>
          <a:blip r:embed="rId3"/>
          <a:stretch>
            <a:fillRect/>
          </a:stretch>
        </p:blipFill>
        <p:spPr>
          <a:xfrm>
            <a:off x="3360822" y="1250633"/>
            <a:ext cx="2429398" cy="3164610"/>
          </a:xfrm>
          <a:prstGeom prst="rect">
            <a:avLst/>
          </a:prstGeom>
        </p:spPr>
      </p:pic>
      <p:pic>
        <p:nvPicPr>
          <p:cNvPr id="11" name="Picture 10" descr="A screenshot of a medical survey&#10;&#10;Description automatically generated">
            <a:extLst>
              <a:ext uri="{FF2B5EF4-FFF2-40B4-BE49-F238E27FC236}">
                <a16:creationId xmlns:a16="http://schemas.microsoft.com/office/drawing/2014/main" id="{AE48FDED-652B-7F2F-9A46-CC860E8AC128}"/>
              </a:ext>
            </a:extLst>
          </p:cNvPr>
          <p:cNvPicPr>
            <a:picLocks noChangeAspect="1"/>
          </p:cNvPicPr>
          <p:nvPr/>
        </p:nvPicPr>
        <p:blipFill>
          <a:blip r:embed="rId4"/>
          <a:stretch>
            <a:fillRect/>
          </a:stretch>
        </p:blipFill>
        <p:spPr>
          <a:xfrm>
            <a:off x="6006138" y="1314083"/>
            <a:ext cx="2252685" cy="1810018"/>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94DAD4F4-2DBF-B607-850A-5405F136A24A}"/>
              </a:ext>
            </a:extLst>
          </p:cNvPr>
          <p:cNvPicPr>
            <a:picLocks noChangeAspect="1"/>
          </p:cNvPicPr>
          <p:nvPr/>
        </p:nvPicPr>
        <p:blipFill>
          <a:blip r:embed="rId5"/>
          <a:stretch>
            <a:fillRect/>
          </a:stretch>
        </p:blipFill>
        <p:spPr>
          <a:xfrm>
            <a:off x="6006138" y="3264792"/>
            <a:ext cx="1006781" cy="1134507"/>
          </a:xfrm>
          <a:prstGeom prst="rect">
            <a:avLst/>
          </a:prstGeom>
        </p:spPr>
      </p:pic>
      <p:sp>
        <p:nvSpPr>
          <p:cNvPr id="5" name="TextBox 4">
            <a:extLst>
              <a:ext uri="{FF2B5EF4-FFF2-40B4-BE49-F238E27FC236}">
                <a16:creationId xmlns:a16="http://schemas.microsoft.com/office/drawing/2014/main" id="{1FD4428D-18B1-EC0C-921D-8B2D24A24AFE}"/>
              </a:ext>
            </a:extLst>
          </p:cNvPr>
          <p:cNvSpPr txBox="1"/>
          <p:nvPr/>
        </p:nvSpPr>
        <p:spPr>
          <a:xfrm>
            <a:off x="1137333" y="4338981"/>
            <a:ext cx="8006667"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800" b="0" i="0" dirty="0" err="1">
                <a:effectLst/>
                <a:cs typeface="Times New Roman" panose="02020603050405020304" pitchFamily="18" charset="0"/>
              </a:rPr>
              <a:t>Ashiku</a:t>
            </a:r>
            <a:r>
              <a:rPr lang="en-US" sz="800" b="0" i="0" dirty="0">
                <a:effectLst/>
                <a:cs typeface="Times New Roman" panose="02020603050405020304" pitchFamily="18" charset="0"/>
              </a:rPr>
              <a:t> L, </a:t>
            </a:r>
            <a:r>
              <a:rPr lang="en-US" sz="800" b="0" i="0" dirty="0" err="1">
                <a:effectLst/>
                <a:cs typeface="Times New Roman" panose="02020603050405020304" pitchFamily="18" charset="0"/>
              </a:rPr>
              <a:t>Dagli</a:t>
            </a:r>
            <a:r>
              <a:rPr lang="en-US" sz="800" b="0" i="0" dirty="0">
                <a:effectLst/>
                <a:cs typeface="Times New Roman" panose="02020603050405020304" pitchFamily="18" charset="0"/>
              </a:rPr>
              <a:t> C. Identify Hard-to-Place Kidneys for Early Engagement in Accelerated Placement With a Deep Learning Optimization Approach. </a:t>
            </a:r>
            <a:r>
              <a:rPr lang="en-US" sz="800" b="0" i="1" dirty="0">
                <a:effectLst/>
                <a:cs typeface="Times New Roman" panose="02020603050405020304" pitchFamily="18" charset="0"/>
              </a:rPr>
              <a:t>Transplant Proc.</a:t>
            </a:r>
            <a:r>
              <a:rPr lang="en-US" sz="800" b="0" i="0" dirty="0">
                <a:effectLst/>
                <a:cs typeface="Times New Roman" panose="02020603050405020304" pitchFamily="18" charset="0"/>
              </a:rPr>
              <a:t> 2023 Jan-Feb;55(1):38-48. </a:t>
            </a:r>
            <a:r>
              <a:rPr lang="en-US" sz="800" b="0" i="0" dirty="0" err="1">
                <a:effectLst/>
                <a:cs typeface="Times New Roman" panose="02020603050405020304" pitchFamily="18" charset="0"/>
              </a:rPr>
              <a:t>doi</a:t>
            </a:r>
            <a:r>
              <a:rPr lang="en-US" sz="800" b="0" i="0" dirty="0">
                <a:effectLst/>
                <a:cs typeface="Times New Roman" panose="02020603050405020304" pitchFamily="18" charset="0"/>
              </a:rPr>
              <a:t>: </a:t>
            </a:r>
            <a:r>
              <a:rPr lang="en-US" sz="800" b="0" i="0" dirty="0">
                <a:effectLst/>
                <a:cs typeface="Times New Roman" panose="02020603050405020304" pitchFamily="18" charset="0"/>
                <a:hlinkClick r:id="rId6">
                  <a:extLst>
                    <a:ext uri="{A12FA001-AC4F-418D-AE19-62706E023703}">
                      <ahyp:hlinkClr xmlns:ahyp="http://schemas.microsoft.com/office/drawing/2018/hyperlinkcolor" val="tx"/>
                    </a:ext>
                  </a:extLst>
                </a:hlinkClick>
              </a:rPr>
              <a:t>10.1016/j.transproceed.2022.12.005</a:t>
            </a:r>
            <a:r>
              <a:rPr lang="en-US" sz="800" b="0" i="0" dirty="0">
                <a:effectLst/>
                <a:cs typeface="Times New Roman" panose="02020603050405020304" pitchFamily="18" charset="0"/>
              </a:rPr>
              <a:t>. </a:t>
            </a:r>
            <a:r>
              <a:rPr lang="en-US" sz="800" b="0" i="0" dirty="0" err="1">
                <a:effectLst/>
                <a:cs typeface="Times New Roman" panose="02020603050405020304" pitchFamily="18" charset="0"/>
              </a:rPr>
              <a:t>Epub</a:t>
            </a:r>
            <a:r>
              <a:rPr lang="en-US" sz="800" b="0" i="0" dirty="0">
                <a:effectLst/>
                <a:cs typeface="Times New Roman" panose="02020603050405020304" pitchFamily="18" charset="0"/>
              </a:rPr>
              <a:t> 2023 Jan 12. PMID: 36641350.</a:t>
            </a:r>
            <a:endParaRPr kumimoji="0" lang="en-US" altLang="en-US" sz="800" b="0" i="0" u="none" strike="noStrike" cap="none" normalizeH="0" baseline="0" dirty="0">
              <a:ln>
                <a:noFill/>
              </a:ln>
              <a:effectLst/>
              <a:cs typeface="Times New Roman" panose="02020603050405020304" pitchFamily="18" charset="0"/>
            </a:endParaRPr>
          </a:p>
        </p:txBody>
      </p:sp>
      <p:pic>
        <p:nvPicPr>
          <p:cNvPr id="3" name="Picture 2" descr="A black background with blue and grey text&#10;&#10;Description automatically generated">
            <a:extLst>
              <a:ext uri="{FF2B5EF4-FFF2-40B4-BE49-F238E27FC236}">
                <a16:creationId xmlns:a16="http://schemas.microsoft.com/office/drawing/2014/main" id="{CEBF1913-E225-1873-B17B-99A399AA1102}"/>
              </a:ext>
            </a:extLst>
          </p:cNvPr>
          <p:cNvPicPr>
            <a:picLocks noChangeAspect="1"/>
          </p:cNvPicPr>
          <p:nvPr/>
        </p:nvPicPr>
        <p:blipFill>
          <a:blip r:embed="rId7"/>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218209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A1B5C-E90F-3E77-D2D8-C250A4927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429D7-DE86-06EB-4885-4561AF736808}"/>
              </a:ext>
            </a:extLst>
          </p:cNvPr>
          <p:cNvSpPr>
            <a:spLocks noGrp="1"/>
          </p:cNvSpPr>
          <p:nvPr>
            <p:ph type="title"/>
          </p:nvPr>
        </p:nvSpPr>
        <p:spPr/>
        <p:txBody>
          <a:bodyPr/>
          <a:lstStyle/>
          <a:p>
            <a:r>
              <a:rPr lang="en-US" sz="3200" dirty="0">
                <a:latin typeface="+mj-lt"/>
                <a:ea typeface="Times New Roman"/>
                <a:cs typeface="Times New Roman"/>
                <a:sym typeface="Times New Roman"/>
              </a:rPr>
              <a:t>AI-Use Case and Discussion</a:t>
            </a:r>
            <a:endParaRPr lang="en-US" dirty="0">
              <a:latin typeface="+mj-lt"/>
            </a:endParaRPr>
          </a:p>
        </p:txBody>
      </p:sp>
      <p:sp>
        <p:nvSpPr>
          <p:cNvPr id="4" name="Footer Placeholder 3">
            <a:extLst>
              <a:ext uri="{FF2B5EF4-FFF2-40B4-BE49-F238E27FC236}">
                <a16:creationId xmlns:a16="http://schemas.microsoft.com/office/drawing/2014/main" id="{35604A3C-37A1-A461-2E50-EC6CE20CF623}"/>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F93258A5-8CE6-15E6-02FB-B1511A3BA46C}"/>
              </a:ext>
            </a:extLst>
          </p:cNvPr>
          <p:cNvSpPr>
            <a:spLocks noGrp="1"/>
          </p:cNvSpPr>
          <p:nvPr>
            <p:ph idx="1"/>
          </p:nvPr>
        </p:nvSpPr>
        <p:spPr>
          <a:xfrm>
            <a:off x="393192" y="1314083"/>
            <a:ext cx="850071" cy="610133"/>
          </a:xfrm>
        </p:spPr>
        <p:txBody>
          <a:bodyPr>
            <a:normAutofit/>
          </a:bodyPr>
          <a:lstStyle/>
          <a:p>
            <a:pPr algn="l" eaLnBrk="1" fontAlgn="auto" hangingPunct="1">
              <a:spcBef>
                <a:spcPts val="0"/>
              </a:spcBef>
              <a:buClr>
                <a:schemeClr val="dk1"/>
              </a:buClr>
              <a:buSzPts val="2000"/>
            </a:pPr>
            <a:r>
              <a:rPr lang="en-US" sz="1800" b="1" kern="0" dirty="0">
                <a:solidFill>
                  <a:schemeClr val="accent3"/>
                </a:solidFill>
                <a:latin typeface="+mn-lt"/>
                <a:ea typeface="Times New Roman"/>
                <a:cs typeface="Times New Roman"/>
                <a:sym typeface="Times New Roman"/>
              </a:rPr>
              <a:t>Donor</a:t>
            </a:r>
          </a:p>
        </p:txBody>
      </p:sp>
      <p:sp>
        <p:nvSpPr>
          <p:cNvPr id="7" name="TextBox 6">
            <a:extLst>
              <a:ext uri="{FF2B5EF4-FFF2-40B4-BE49-F238E27FC236}">
                <a16:creationId xmlns:a16="http://schemas.microsoft.com/office/drawing/2014/main" id="{7A97FC41-5FF2-6828-3BC0-CFD0271D61F9}"/>
              </a:ext>
            </a:extLst>
          </p:cNvPr>
          <p:cNvSpPr txBox="1"/>
          <p:nvPr/>
        </p:nvSpPr>
        <p:spPr>
          <a:xfrm>
            <a:off x="340413" y="1619149"/>
            <a:ext cx="2614703" cy="2492990"/>
          </a:xfrm>
          <a:prstGeom prst="rect">
            <a:avLst/>
          </a:prstGeom>
          <a:noFill/>
        </p:spPr>
        <p:txBody>
          <a:bodyPr wrap="square" rtlCol="0">
            <a:spAutoFit/>
          </a:bodyPr>
          <a:lstStyle/>
          <a:p>
            <a:pPr algn="l" eaLnBrk="1" fontAlgn="auto" hangingPunct="1">
              <a:spcBef>
                <a:spcPts val="0"/>
              </a:spcBef>
              <a:buClr>
                <a:schemeClr val="dk1"/>
              </a:buClr>
              <a:buSzPts val="2000"/>
            </a:pPr>
            <a:r>
              <a:rPr lang="en-US" sz="1200" kern="0" dirty="0">
                <a:solidFill>
                  <a:schemeClr val="accent3"/>
                </a:solidFill>
                <a:ea typeface="Times New Roman"/>
                <a:cs typeface="Times New Roman"/>
                <a:sym typeface="Times New Roman"/>
              </a:rPr>
              <a:t>The donor is a white male, 58 years old. He is 185 cm tall and weighs 86 kg. No history of diabetes. History of hypertension is 0-5 years, and a serum creatinine of 1.2.  He was not a DCD donor, died of head trauma, and was not tested for hepatitis C.  </a:t>
            </a:r>
          </a:p>
          <a:p>
            <a:pPr algn="l" eaLnBrk="1" fontAlgn="auto" hangingPunct="1">
              <a:spcBef>
                <a:spcPts val="0"/>
              </a:spcBef>
              <a:buClr>
                <a:schemeClr val="dk1"/>
              </a:buClr>
              <a:buSzPts val="2000"/>
            </a:pPr>
            <a:endParaRPr lang="en-US" sz="1200" kern="0" dirty="0">
              <a:ea typeface="Times New Roman"/>
              <a:cs typeface="Times New Roman"/>
              <a:sym typeface="Times New Roman"/>
            </a:endParaRPr>
          </a:p>
          <a:p>
            <a:pPr algn="l" eaLnBrk="1" fontAlgn="auto" hangingPunct="1">
              <a:spcBef>
                <a:spcPts val="0"/>
              </a:spcBef>
              <a:buClr>
                <a:schemeClr val="dk1"/>
              </a:buClr>
              <a:buSzPts val="2000"/>
            </a:pPr>
            <a:r>
              <a:rPr lang="en-US" sz="1200" kern="0" dirty="0">
                <a:ea typeface="Times New Roman"/>
                <a:cs typeface="Times New Roman"/>
                <a:sym typeface="Times New Roman"/>
              </a:rPr>
              <a:t>The kidney is considered mid-quality, KDPI=63.</a:t>
            </a:r>
          </a:p>
          <a:p>
            <a:pPr algn="l" eaLnBrk="1" fontAlgn="auto" hangingPunct="1">
              <a:spcBef>
                <a:spcPts val="0"/>
              </a:spcBef>
              <a:buClr>
                <a:schemeClr val="dk1"/>
              </a:buClr>
              <a:buSzPts val="2000"/>
            </a:pPr>
            <a:r>
              <a:rPr lang="en-US" sz="1200" kern="0" dirty="0">
                <a:ea typeface="Times New Roman"/>
                <a:cs typeface="Times New Roman"/>
                <a:sym typeface="Times New Roman"/>
              </a:rPr>
              <a:t>The chance of this kidney being transplanted is now 24%. </a:t>
            </a:r>
          </a:p>
          <a:p>
            <a:endParaRPr lang="en-US" sz="1200" dirty="0"/>
          </a:p>
        </p:txBody>
      </p:sp>
      <p:sp>
        <p:nvSpPr>
          <p:cNvPr id="8" name="TextBox 7">
            <a:extLst>
              <a:ext uri="{FF2B5EF4-FFF2-40B4-BE49-F238E27FC236}">
                <a16:creationId xmlns:a16="http://schemas.microsoft.com/office/drawing/2014/main" id="{0491F328-6FCE-AF78-DCD1-C0E22584E615}"/>
              </a:ext>
            </a:extLst>
          </p:cNvPr>
          <p:cNvSpPr txBox="1"/>
          <p:nvPr/>
        </p:nvSpPr>
        <p:spPr>
          <a:xfrm>
            <a:off x="3360822" y="943656"/>
            <a:ext cx="2221831" cy="300082"/>
          </a:xfrm>
          <a:prstGeom prst="rect">
            <a:avLst/>
          </a:prstGeom>
          <a:noFill/>
        </p:spPr>
        <p:txBody>
          <a:bodyPr wrap="square" rtlCol="0">
            <a:spAutoFit/>
          </a:bodyPr>
          <a:lstStyle/>
          <a:p>
            <a:r>
              <a:rPr lang="en-US" dirty="0">
                <a:cs typeface="Times New Roman" panose="02020603050405020304" pitchFamily="18" charset="0"/>
              </a:rPr>
              <a:t>Biopsy Results are added</a:t>
            </a:r>
          </a:p>
        </p:txBody>
      </p:sp>
      <p:sp>
        <p:nvSpPr>
          <p:cNvPr id="9" name="TextBox 8">
            <a:extLst>
              <a:ext uri="{FF2B5EF4-FFF2-40B4-BE49-F238E27FC236}">
                <a16:creationId xmlns:a16="http://schemas.microsoft.com/office/drawing/2014/main" id="{DF69EFC9-D3F2-54F3-CBBE-04EBDCF5A706}"/>
              </a:ext>
            </a:extLst>
          </p:cNvPr>
          <p:cNvSpPr txBox="1"/>
          <p:nvPr/>
        </p:nvSpPr>
        <p:spPr>
          <a:xfrm>
            <a:off x="5790220" y="953534"/>
            <a:ext cx="413280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hlinkClick r:id="rId2"/>
              </a:rPr>
              <a:t>https://ddoa.mst.hekademeia.org/#/</a:t>
            </a:r>
            <a:endParaRPr lang="en-US" sz="1200" dirty="0">
              <a:latin typeface="Times New Roman" panose="02020603050405020304" pitchFamily="18" charset="0"/>
              <a:cs typeface="Times New Roman" panose="02020603050405020304" pitchFamily="18" charset="0"/>
            </a:endParaRPr>
          </a:p>
        </p:txBody>
      </p:sp>
      <p:pic>
        <p:nvPicPr>
          <p:cNvPr id="13" name="Picture 12" descr="A screenshot of a medical survey&#10;&#10;Description automatically generated">
            <a:extLst>
              <a:ext uri="{FF2B5EF4-FFF2-40B4-BE49-F238E27FC236}">
                <a16:creationId xmlns:a16="http://schemas.microsoft.com/office/drawing/2014/main" id="{AFA6374C-9AF4-4B51-4D8D-5B9A2064DDA5}"/>
              </a:ext>
            </a:extLst>
          </p:cNvPr>
          <p:cNvPicPr>
            <a:picLocks noChangeAspect="1"/>
          </p:cNvPicPr>
          <p:nvPr/>
        </p:nvPicPr>
        <p:blipFill>
          <a:blip r:embed="rId3"/>
          <a:stretch>
            <a:fillRect/>
          </a:stretch>
        </p:blipFill>
        <p:spPr>
          <a:xfrm>
            <a:off x="3420978" y="1314083"/>
            <a:ext cx="2161676" cy="3022520"/>
          </a:xfrm>
          <a:prstGeom prst="rect">
            <a:avLst/>
          </a:prstGeom>
        </p:spPr>
      </p:pic>
      <p:pic>
        <p:nvPicPr>
          <p:cNvPr id="14" name="Picture 13" descr="A screenshot of a phone&#10;&#10;Description automatically generated">
            <a:extLst>
              <a:ext uri="{FF2B5EF4-FFF2-40B4-BE49-F238E27FC236}">
                <a16:creationId xmlns:a16="http://schemas.microsoft.com/office/drawing/2014/main" id="{246528EC-E38D-83E5-23E6-BBF911BBC427}"/>
              </a:ext>
            </a:extLst>
          </p:cNvPr>
          <p:cNvPicPr>
            <a:picLocks noChangeAspect="1"/>
          </p:cNvPicPr>
          <p:nvPr/>
        </p:nvPicPr>
        <p:blipFill>
          <a:blip r:embed="rId4"/>
          <a:stretch>
            <a:fillRect/>
          </a:stretch>
        </p:blipFill>
        <p:spPr>
          <a:xfrm>
            <a:off x="5878452" y="3348603"/>
            <a:ext cx="875275" cy="988000"/>
          </a:xfrm>
          <a:prstGeom prst="rect">
            <a:avLst/>
          </a:prstGeom>
        </p:spPr>
      </p:pic>
      <p:sp>
        <p:nvSpPr>
          <p:cNvPr id="16" name="TextBox 15">
            <a:extLst>
              <a:ext uri="{FF2B5EF4-FFF2-40B4-BE49-F238E27FC236}">
                <a16:creationId xmlns:a16="http://schemas.microsoft.com/office/drawing/2014/main" id="{340005CD-6175-87AC-BAA7-A083B4D54946}"/>
              </a:ext>
            </a:extLst>
          </p:cNvPr>
          <p:cNvSpPr txBox="1"/>
          <p:nvPr/>
        </p:nvSpPr>
        <p:spPr>
          <a:xfrm>
            <a:off x="5790220" y="1247047"/>
            <a:ext cx="2503548" cy="2123658"/>
          </a:xfrm>
          <a:prstGeom prst="rect">
            <a:avLst/>
          </a:prstGeom>
          <a:noFill/>
        </p:spPr>
        <p:txBody>
          <a:bodyPr wrap="square">
            <a:spAutoFit/>
          </a:bodyPr>
          <a:lstStyle/>
          <a:p>
            <a:pPr algn="l" eaLnBrk="1" fontAlgn="auto" hangingPunct="1">
              <a:spcBef>
                <a:spcPts val="0"/>
              </a:spcBef>
              <a:buClr>
                <a:schemeClr val="dk1"/>
              </a:buClr>
              <a:buSzPts val="2000"/>
            </a:pPr>
            <a:r>
              <a:rPr lang="en-US" sz="1100" kern="0" dirty="0">
                <a:ea typeface="Times New Roman"/>
                <a:cs typeface="Times New Roman"/>
                <a:sym typeface="Times New Roman"/>
              </a:rPr>
              <a:t>Although a mid-quality deceased donor kidney, the biopsy results show that the kidney has an increased scarring and severe accumulation of collagen and scaffolding. The longer the kidney is out of the body, the more deterioration; therefore, it may justify jumping the list. The kidney may improve the quality of life for candidates with comorbidity who are more likely to die of other diseases.  </a:t>
            </a:r>
            <a:endParaRPr lang="en-US" sz="1100" kern="0" dirty="0"/>
          </a:p>
        </p:txBody>
      </p:sp>
      <p:sp>
        <p:nvSpPr>
          <p:cNvPr id="18" name="TextBox 17">
            <a:extLst>
              <a:ext uri="{FF2B5EF4-FFF2-40B4-BE49-F238E27FC236}">
                <a16:creationId xmlns:a16="http://schemas.microsoft.com/office/drawing/2014/main" id="{ABC54D54-EF51-319A-40BD-42024B211461}"/>
              </a:ext>
            </a:extLst>
          </p:cNvPr>
          <p:cNvSpPr txBox="1"/>
          <p:nvPr/>
        </p:nvSpPr>
        <p:spPr>
          <a:xfrm>
            <a:off x="1146368" y="4362144"/>
            <a:ext cx="794485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800" b="0" i="0" dirty="0" err="1">
                <a:effectLst/>
                <a:cs typeface="Times New Roman" panose="02020603050405020304" pitchFamily="18" charset="0"/>
              </a:rPr>
              <a:t>Ashiku</a:t>
            </a:r>
            <a:r>
              <a:rPr lang="en-US" sz="800" b="0" i="0" dirty="0">
                <a:effectLst/>
                <a:cs typeface="Times New Roman" panose="02020603050405020304" pitchFamily="18" charset="0"/>
              </a:rPr>
              <a:t> L, </a:t>
            </a:r>
            <a:r>
              <a:rPr lang="en-US" sz="800" b="0" i="0" dirty="0" err="1">
                <a:effectLst/>
                <a:cs typeface="Times New Roman" panose="02020603050405020304" pitchFamily="18" charset="0"/>
              </a:rPr>
              <a:t>Dagli</a:t>
            </a:r>
            <a:r>
              <a:rPr lang="en-US" sz="800" b="0" i="0" dirty="0">
                <a:effectLst/>
                <a:cs typeface="Times New Roman" panose="02020603050405020304" pitchFamily="18" charset="0"/>
              </a:rPr>
              <a:t> C. Identify Hard-to-Place Kidneys for Early Engagement in Accelerated Placement With a Deep Learning Optimization Approach. </a:t>
            </a:r>
            <a:r>
              <a:rPr lang="en-US" sz="800" b="0" i="1" dirty="0">
                <a:effectLst/>
                <a:cs typeface="Times New Roman" panose="02020603050405020304" pitchFamily="18" charset="0"/>
              </a:rPr>
              <a:t>Transplant Proc.</a:t>
            </a:r>
            <a:r>
              <a:rPr lang="en-US" sz="800" b="0" i="0" dirty="0">
                <a:effectLst/>
                <a:cs typeface="Times New Roman" panose="02020603050405020304" pitchFamily="18" charset="0"/>
              </a:rPr>
              <a:t> 2023 Jan-Feb;55(1):38-48. </a:t>
            </a:r>
            <a:r>
              <a:rPr lang="en-US" sz="800" b="0" i="0" dirty="0" err="1">
                <a:effectLst/>
                <a:cs typeface="Times New Roman" panose="02020603050405020304" pitchFamily="18" charset="0"/>
              </a:rPr>
              <a:t>doi</a:t>
            </a:r>
            <a:r>
              <a:rPr lang="en-US" sz="800" b="0" i="0" dirty="0">
                <a:effectLst/>
                <a:cs typeface="Times New Roman" panose="02020603050405020304" pitchFamily="18" charset="0"/>
              </a:rPr>
              <a:t>: </a:t>
            </a:r>
            <a:r>
              <a:rPr lang="en-US" sz="800" b="0" i="0" dirty="0">
                <a:effectLst/>
                <a:cs typeface="Times New Roman" panose="02020603050405020304" pitchFamily="18" charset="0"/>
                <a:hlinkClick r:id="rId5">
                  <a:extLst>
                    <a:ext uri="{A12FA001-AC4F-418D-AE19-62706E023703}">
                      <ahyp:hlinkClr xmlns:ahyp="http://schemas.microsoft.com/office/drawing/2018/hyperlinkcolor" val="tx"/>
                    </a:ext>
                  </a:extLst>
                </a:hlinkClick>
              </a:rPr>
              <a:t>10.1016/j.transproceed.2022.12.005</a:t>
            </a:r>
            <a:r>
              <a:rPr lang="en-US" sz="800" b="0" i="0" dirty="0">
                <a:effectLst/>
                <a:cs typeface="Times New Roman" panose="02020603050405020304" pitchFamily="18" charset="0"/>
              </a:rPr>
              <a:t>. </a:t>
            </a:r>
            <a:r>
              <a:rPr lang="en-US" sz="800" b="0" i="0" dirty="0" err="1">
                <a:effectLst/>
                <a:cs typeface="Times New Roman" panose="02020603050405020304" pitchFamily="18" charset="0"/>
              </a:rPr>
              <a:t>Epub</a:t>
            </a:r>
            <a:r>
              <a:rPr lang="en-US" sz="800" b="0" i="0" dirty="0">
                <a:effectLst/>
                <a:cs typeface="Times New Roman" panose="02020603050405020304" pitchFamily="18" charset="0"/>
              </a:rPr>
              <a:t> 2023 Jan 12. PMID: 36641350.</a:t>
            </a:r>
            <a:endParaRPr kumimoji="0" lang="en-US" altLang="en-US" sz="800" b="0" i="0" u="none" strike="noStrike" cap="none" normalizeH="0" baseline="0" dirty="0">
              <a:ln>
                <a:noFill/>
              </a:ln>
              <a:effectLst/>
              <a:cs typeface="Times New Roman" panose="02020603050405020304" pitchFamily="18" charset="0"/>
            </a:endParaRPr>
          </a:p>
        </p:txBody>
      </p:sp>
      <p:pic>
        <p:nvPicPr>
          <p:cNvPr id="3" name="Picture 2" descr="A black background with blue and grey text&#10;&#10;Description automatically generated">
            <a:extLst>
              <a:ext uri="{FF2B5EF4-FFF2-40B4-BE49-F238E27FC236}">
                <a16:creationId xmlns:a16="http://schemas.microsoft.com/office/drawing/2014/main" id="{F7A5E650-6DB8-D4B4-DBF5-541FF96CFF1D}"/>
              </a:ext>
            </a:extLst>
          </p:cNvPr>
          <p:cNvPicPr>
            <a:picLocks noChangeAspect="1"/>
          </p:cNvPicPr>
          <p:nvPr/>
        </p:nvPicPr>
        <p:blipFill>
          <a:blip r:embed="rId6"/>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91924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69C97-EC01-CA29-5C90-E0A1A9EFE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55D4C-4B1D-871F-6C57-4CBF7FEC2F14}"/>
              </a:ext>
            </a:extLst>
          </p:cNvPr>
          <p:cNvSpPr>
            <a:spLocks noGrp="1"/>
          </p:cNvSpPr>
          <p:nvPr>
            <p:ph type="title"/>
          </p:nvPr>
        </p:nvSpPr>
        <p:spPr/>
        <p:txBody>
          <a:bodyPr/>
          <a:lstStyle/>
          <a:p>
            <a:r>
              <a:rPr lang="en-US" sz="3200" dirty="0">
                <a:latin typeface="+mj-lt"/>
                <a:ea typeface="Times New Roman"/>
                <a:cs typeface="Times New Roman"/>
                <a:sym typeface="Times New Roman"/>
              </a:rPr>
              <a:t>AI-Use Case and Discussion</a:t>
            </a:r>
            <a:endParaRPr lang="en-US" dirty="0">
              <a:latin typeface="+mj-lt"/>
            </a:endParaRPr>
          </a:p>
        </p:txBody>
      </p:sp>
      <p:sp>
        <p:nvSpPr>
          <p:cNvPr id="4" name="Footer Placeholder 3">
            <a:extLst>
              <a:ext uri="{FF2B5EF4-FFF2-40B4-BE49-F238E27FC236}">
                <a16:creationId xmlns:a16="http://schemas.microsoft.com/office/drawing/2014/main" id="{45AF97C4-2996-12D2-1CC3-B3009AF8D2DC}"/>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41899F15-1EEC-21C2-2E33-D3B55FA2A7EB}"/>
              </a:ext>
            </a:extLst>
          </p:cNvPr>
          <p:cNvSpPr>
            <a:spLocks noGrp="1"/>
          </p:cNvSpPr>
          <p:nvPr>
            <p:ph idx="1"/>
          </p:nvPr>
        </p:nvSpPr>
        <p:spPr>
          <a:xfrm>
            <a:off x="393192" y="1314083"/>
            <a:ext cx="850071" cy="610133"/>
          </a:xfrm>
        </p:spPr>
        <p:txBody>
          <a:bodyPr>
            <a:normAutofit/>
          </a:bodyPr>
          <a:lstStyle/>
          <a:p>
            <a:pPr algn="l" eaLnBrk="1" fontAlgn="auto" hangingPunct="1">
              <a:spcBef>
                <a:spcPts val="0"/>
              </a:spcBef>
              <a:buClr>
                <a:schemeClr val="dk1"/>
              </a:buClr>
              <a:buSzPts val="2000"/>
            </a:pPr>
            <a:r>
              <a:rPr lang="en-US" sz="1800" b="1" kern="0" dirty="0">
                <a:solidFill>
                  <a:schemeClr val="accent3"/>
                </a:solidFill>
                <a:latin typeface="+mn-lt"/>
                <a:ea typeface="Times New Roman"/>
                <a:cs typeface="Times New Roman"/>
                <a:sym typeface="Times New Roman"/>
              </a:rPr>
              <a:t>Donor</a:t>
            </a:r>
          </a:p>
        </p:txBody>
      </p:sp>
      <p:sp>
        <p:nvSpPr>
          <p:cNvPr id="7" name="TextBox 6">
            <a:extLst>
              <a:ext uri="{FF2B5EF4-FFF2-40B4-BE49-F238E27FC236}">
                <a16:creationId xmlns:a16="http://schemas.microsoft.com/office/drawing/2014/main" id="{B649FB73-B56D-5372-9456-813B43D4B5D6}"/>
              </a:ext>
            </a:extLst>
          </p:cNvPr>
          <p:cNvSpPr txBox="1"/>
          <p:nvPr/>
        </p:nvSpPr>
        <p:spPr>
          <a:xfrm>
            <a:off x="340413" y="1619149"/>
            <a:ext cx="2720182" cy="3483005"/>
          </a:xfrm>
          <a:prstGeom prst="rect">
            <a:avLst/>
          </a:prstGeom>
          <a:noFill/>
        </p:spPr>
        <p:txBody>
          <a:bodyPr wrap="square" rtlCol="0">
            <a:spAutoFit/>
          </a:bodyPr>
          <a:lstStyle/>
          <a:p>
            <a:pPr algn="l" eaLnBrk="1" fontAlgn="auto" hangingPunct="1">
              <a:spcBef>
                <a:spcPts val="0"/>
              </a:spcBef>
              <a:buClr>
                <a:schemeClr val="dk1"/>
              </a:buClr>
              <a:buSzPts val="2000"/>
            </a:pPr>
            <a:r>
              <a:rPr lang="en-US" sz="1200" kern="0" dirty="0">
                <a:solidFill>
                  <a:schemeClr val="accent3"/>
                </a:solidFill>
                <a:ea typeface="Times New Roman"/>
                <a:cs typeface="Times New Roman"/>
                <a:sym typeface="Times New Roman"/>
              </a:rPr>
              <a:t>The donor is a 62-year-old Asian female. She is 185 cm tall and weighs 86 kg. History of diabetes and hypertension are both &gt; 10 years. Her serum creatinine is 1.2. She is a DCD donor and died of Anoxia. She was negative for hepatitis C.  </a:t>
            </a:r>
          </a:p>
          <a:p>
            <a:pPr algn="l" eaLnBrk="1" fontAlgn="auto" hangingPunct="1">
              <a:spcBef>
                <a:spcPts val="0"/>
              </a:spcBef>
              <a:buClr>
                <a:schemeClr val="dk1"/>
              </a:buClr>
              <a:buSzPts val="2000"/>
            </a:pPr>
            <a:endParaRPr lang="en-US" sz="1200" kern="0" dirty="0">
              <a:solidFill>
                <a:schemeClr val="tx1">
                  <a:lumMod val="50000"/>
                  <a:lumOff val="50000"/>
                </a:schemeClr>
              </a:solidFill>
              <a:ea typeface="Times New Roman"/>
              <a:cs typeface="Times New Roman"/>
              <a:sym typeface="Times New Roman"/>
            </a:endParaRPr>
          </a:p>
          <a:p>
            <a:pPr algn="l" eaLnBrk="1" fontAlgn="auto" hangingPunct="1">
              <a:spcBef>
                <a:spcPts val="0"/>
              </a:spcBef>
              <a:buClr>
                <a:schemeClr val="dk1"/>
              </a:buClr>
              <a:buSzPts val="2000"/>
            </a:pPr>
            <a:r>
              <a:rPr lang="en-US" sz="1200" kern="0" dirty="0">
                <a:solidFill>
                  <a:schemeClr val="tx1"/>
                </a:solidFill>
                <a:ea typeface="Times New Roman"/>
                <a:cs typeface="Times New Roman"/>
                <a:sym typeface="Times New Roman"/>
              </a:rPr>
              <a:t>The kidney is considered high risk, KDPI=91.</a:t>
            </a:r>
          </a:p>
          <a:p>
            <a:pPr algn="l" eaLnBrk="1" fontAlgn="auto" hangingPunct="1">
              <a:spcBef>
                <a:spcPts val="0"/>
              </a:spcBef>
              <a:buClr>
                <a:schemeClr val="dk1"/>
              </a:buClr>
              <a:buSzPts val="2000"/>
            </a:pPr>
            <a:r>
              <a:rPr lang="en-US" sz="1200" kern="0" dirty="0">
                <a:solidFill>
                  <a:schemeClr val="tx1"/>
                </a:solidFill>
                <a:ea typeface="Times New Roman"/>
                <a:cs typeface="Times New Roman"/>
                <a:sym typeface="Times New Roman"/>
              </a:rPr>
              <a:t>The chance of this kidney being transplanted is 73%, using characteristics available before procurement.</a:t>
            </a:r>
          </a:p>
          <a:p>
            <a:pPr marL="342900" indent="-190500" algn="l" eaLnBrk="1" fontAlgn="auto" hangingPunct="1">
              <a:spcBef>
                <a:spcPts val="480"/>
              </a:spcBef>
              <a:buClr>
                <a:schemeClr val="dk1"/>
              </a:buClr>
              <a:buSzPts val="2400"/>
            </a:pPr>
            <a:endParaRPr lang="en-US" sz="1600" kern="0" dirty="0"/>
          </a:p>
          <a:p>
            <a:pPr marL="342900" indent="-190500" algn="l" eaLnBrk="1" fontAlgn="auto" hangingPunct="1">
              <a:spcBef>
                <a:spcPts val="480"/>
              </a:spcBef>
              <a:buClr>
                <a:schemeClr val="dk1"/>
              </a:buClr>
              <a:buSzPts val="2400"/>
            </a:pPr>
            <a:endParaRPr lang="en-US" sz="1600" kern="0" dirty="0"/>
          </a:p>
          <a:p>
            <a:endParaRPr lang="en-US" sz="1200" dirty="0"/>
          </a:p>
        </p:txBody>
      </p:sp>
      <p:sp>
        <p:nvSpPr>
          <p:cNvPr id="8" name="TextBox 7">
            <a:extLst>
              <a:ext uri="{FF2B5EF4-FFF2-40B4-BE49-F238E27FC236}">
                <a16:creationId xmlns:a16="http://schemas.microsoft.com/office/drawing/2014/main" id="{0FCD5CAF-6441-7B3F-9BC2-C0ED4B49D528}"/>
              </a:ext>
            </a:extLst>
          </p:cNvPr>
          <p:cNvSpPr txBox="1"/>
          <p:nvPr/>
        </p:nvSpPr>
        <p:spPr>
          <a:xfrm>
            <a:off x="3360822" y="943656"/>
            <a:ext cx="4495800" cy="300082"/>
          </a:xfrm>
          <a:prstGeom prst="rect">
            <a:avLst/>
          </a:prstGeom>
          <a:noFill/>
        </p:spPr>
        <p:txBody>
          <a:bodyPr wrap="square" rtlCol="0">
            <a:spAutoFit/>
          </a:bodyPr>
          <a:lstStyle/>
          <a:p>
            <a:r>
              <a:rPr lang="en-US" dirty="0">
                <a:cs typeface="Times New Roman" panose="02020603050405020304" pitchFamily="18" charset="0"/>
              </a:rPr>
              <a:t>Before the kidney is procured</a:t>
            </a:r>
          </a:p>
        </p:txBody>
      </p:sp>
      <p:sp>
        <p:nvSpPr>
          <p:cNvPr id="9" name="TextBox 8">
            <a:extLst>
              <a:ext uri="{FF2B5EF4-FFF2-40B4-BE49-F238E27FC236}">
                <a16:creationId xmlns:a16="http://schemas.microsoft.com/office/drawing/2014/main" id="{89E9E8BD-59A6-4A08-4FD4-2FD2D1C412F2}"/>
              </a:ext>
            </a:extLst>
          </p:cNvPr>
          <p:cNvSpPr txBox="1"/>
          <p:nvPr/>
        </p:nvSpPr>
        <p:spPr>
          <a:xfrm>
            <a:off x="5790220" y="953534"/>
            <a:ext cx="413280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hlinkClick r:id="rId2"/>
              </a:rPr>
              <a:t>https://ddoa.mst.hekademeia.org/#/</a:t>
            </a:r>
            <a:endParaRPr lang="en-US" sz="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28426D-1C0E-C244-2D03-5A9BDF5D4965}"/>
              </a:ext>
            </a:extLst>
          </p:cNvPr>
          <p:cNvSpPr txBox="1"/>
          <p:nvPr/>
        </p:nvSpPr>
        <p:spPr>
          <a:xfrm>
            <a:off x="1137333" y="4338981"/>
            <a:ext cx="8006667"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800" b="0" i="0" dirty="0" err="1">
                <a:effectLst/>
                <a:cs typeface="Times New Roman" panose="02020603050405020304" pitchFamily="18" charset="0"/>
              </a:rPr>
              <a:t>Ashiku</a:t>
            </a:r>
            <a:r>
              <a:rPr lang="en-US" sz="800" b="0" i="0" dirty="0">
                <a:effectLst/>
                <a:cs typeface="Times New Roman" panose="02020603050405020304" pitchFamily="18" charset="0"/>
              </a:rPr>
              <a:t> L, </a:t>
            </a:r>
            <a:r>
              <a:rPr lang="en-US" sz="800" b="0" i="0" dirty="0" err="1">
                <a:effectLst/>
                <a:cs typeface="Times New Roman" panose="02020603050405020304" pitchFamily="18" charset="0"/>
              </a:rPr>
              <a:t>Dagli</a:t>
            </a:r>
            <a:r>
              <a:rPr lang="en-US" sz="800" b="0" i="0" dirty="0">
                <a:effectLst/>
                <a:cs typeface="Times New Roman" panose="02020603050405020304" pitchFamily="18" charset="0"/>
              </a:rPr>
              <a:t> C. Identify Hard-to-Place Kidneys for Early Engagement in Accelerated Placement With a Deep Learning Optimization Approach. </a:t>
            </a:r>
            <a:r>
              <a:rPr lang="en-US" sz="800" b="0" i="1" dirty="0">
                <a:effectLst/>
                <a:cs typeface="Times New Roman" panose="02020603050405020304" pitchFamily="18" charset="0"/>
              </a:rPr>
              <a:t>Transplant Proc.</a:t>
            </a:r>
            <a:r>
              <a:rPr lang="en-US" sz="800" b="0" i="0" dirty="0">
                <a:effectLst/>
                <a:cs typeface="Times New Roman" panose="02020603050405020304" pitchFamily="18" charset="0"/>
              </a:rPr>
              <a:t> 2023 Jan-Feb;55(1):38-48. </a:t>
            </a:r>
            <a:r>
              <a:rPr lang="en-US" sz="800" b="0" i="0" dirty="0" err="1">
                <a:effectLst/>
                <a:cs typeface="Times New Roman" panose="02020603050405020304" pitchFamily="18" charset="0"/>
              </a:rPr>
              <a:t>doi</a:t>
            </a:r>
            <a:r>
              <a:rPr lang="en-US" sz="800" b="0" i="0" dirty="0">
                <a:effectLst/>
                <a:cs typeface="Times New Roman" panose="02020603050405020304" pitchFamily="18" charset="0"/>
              </a:rPr>
              <a:t>: </a:t>
            </a:r>
            <a:r>
              <a:rPr lang="en-US" sz="800" b="0" i="0" dirty="0">
                <a:effectLst/>
                <a:cs typeface="Times New Roman" panose="02020603050405020304" pitchFamily="18" charset="0"/>
                <a:hlinkClick r:id="rId3">
                  <a:extLst>
                    <a:ext uri="{A12FA001-AC4F-418D-AE19-62706E023703}">
                      <ahyp:hlinkClr xmlns:ahyp="http://schemas.microsoft.com/office/drawing/2018/hyperlinkcolor" val="tx"/>
                    </a:ext>
                  </a:extLst>
                </a:hlinkClick>
              </a:rPr>
              <a:t>10.1016/j.transproceed.2022.12.005</a:t>
            </a:r>
            <a:r>
              <a:rPr lang="en-US" sz="800" b="0" i="0" dirty="0">
                <a:effectLst/>
                <a:cs typeface="Times New Roman" panose="02020603050405020304" pitchFamily="18" charset="0"/>
              </a:rPr>
              <a:t>. </a:t>
            </a:r>
            <a:r>
              <a:rPr lang="en-US" sz="800" b="0" i="0" dirty="0" err="1">
                <a:effectLst/>
                <a:cs typeface="Times New Roman" panose="02020603050405020304" pitchFamily="18" charset="0"/>
              </a:rPr>
              <a:t>Epub</a:t>
            </a:r>
            <a:r>
              <a:rPr lang="en-US" sz="800" b="0" i="0" dirty="0">
                <a:effectLst/>
                <a:cs typeface="Times New Roman" panose="02020603050405020304" pitchFamily="18" charset="0"/>
              </a:rPr>
              <a:t> 2023 Jan 12. PMID: 36641350.</a:t>
            </a:r>
            <a:endParaRPr kumimoji="0" lang="en-US" altLang="en-US" sz="800" b="0" i="0" u="none" strike="noStrike" cap="none" normalizeH="0" baseline="0" dirty="0">
              <a:ln>
                <a:noFill/>
              </a:ln>
              <a:effectLst/>
              <a:cs typeface="Times New Roman" panose="02020603050405020304" pitchFamily="18" charset="0"/>
            </a:endParaRPr>
          </a:p>
        </p:txBody>
      </p:sp>
      <p:pic>
        <p:nvPicPr>
          <p:cNvPr id="3" name="Picture 2" descr="A screenshot of a phone&#10;&#10;Description automatically generated">
            <a:extLst>
              <a:ext uri="{FF2B5EF4-FFF2-40B4-BE49-F238E27FC236}">
                <a16:creationId xmlns:a16="http://schemas.microsoft.com/office/drawing/2014/main" id="{E7372364-42C0-BB28-F79C-9235658B8743}"/>
              </a:ext>
            </a:extLst>
          </p:cNvPr>
          <p:cNvPicPr>
            <a:picLocks noChangeAspect="1"/>
          </p:cNvPicPr>
          <p:nvPr/>
        </p:nvPicPr>
        <p:blipFill>
          <a:blip r:embed="rId4"/>
          <a:stretch>
            <a:fillRect/>
          </a:stretch>
        </p:blipFill>
        <p:spPr>
          <a:xfrm>
            <a:off x="5856620" y="2894188"/>
            <a:ext cx="1239426" cy="1386321"/>
          </a:xfrm>
          <a:prstGeom prst="rect">
            <a:avLst/>
          </a:prstGeom>
        </p:spPr>
      </p:pic>
      <p:pic>
        <p:nvPicPr>
          <p:cNvPr id="13" name="Picture 12" descr="A screenshot of a medical form&#10;&#10;Description automatically generated">
            <a:extLst>
              <a:ext uri="{FF2B5EF4-FFF2-40B4-BE49-F238E27FC236}">
                <a16:creationId xmlns:a16="http://schemas.microsoft.com/office/drawing/2014/main" id="{B355E9F2-A0E2-89A3-2FA3-7F0C0095E330}"/>
              </a:ext>
            </a:extLst>
          </p:cNvPr>
          <p:cNvPicPr>
            <a:picLocks noChangeAspect="1"/>
          </p:cNvPicPr>
          <p:nvPr/>
        </p:nvPicPr>
        <p:blipFill>
          <a:blip r:embed="rId5"/>
          <a:stretch>
            <a:fillRect/>
          </a:stretch>
        </p:blipFill>
        <p:spPr>
          <a:xfrm>
            <a:off x="3360822" y="1255328"/>
            <a:ext cx="2369569" cy="3025181"/>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E4A36270-03FD-46CB-27FA-9B92CDB78B0E}"/>
              </a:ext>
            </a:extLst>
          </p:cNvPr>
          <p:cNvPicPr>
            <a:picLocks noChangeAspect="1"/>
          </p:cNvPicPr>
          <p:nvPr/>
        </p:nvPicPr>
        <p:blipFill>
          <a:blip r:embed="rId6"/>
          <a:stretch>
            <a:fillRect/>
          </a:stretch>
        </p:blipFill>
        <p:spPr>
          <a:xfrm>
            <a:off x="5790220" y="1314082"/>
            <a:ext cx="2864938" cy="1489313"/>
          </a:xfrm>
          <a:prstGeom prst="rect">
            <a:avLst/>
          </a:prstGeom>
        </p:spPr>
      </p:pic>
      <p:pic>
        <p:nvPicPr>
          <p:cNvPr id="10" name="Picture 9" descr="A black background with blue and grey text&#10;&#10;Description automatically generated">
            <a:extLst>
              <a:ext uri="{FF2B5EF4-FFF2-40B4-BE49-F238E27FC236}">
                <a16:creationId xmlns:a16="http://schemas.microsoft.com/office/drawing/2014/main" id="{6C0DD152-323A-1E11-F078-C417C4763AAD}"/>
              </a:ext>
            </a:extLst>
          </p:cNvPr>
          <p:cNvPicPr>
            <a:picLocks noChangeAspect="1"/>
          </p:cNvPicPr>
          <p:nvPr/>
        </p:nvPicPr>
        <p:blipFill>
          <a:blip r:embed="rId7"/>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41378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0FD1-AE57-7B07-2C32-5D734545F496}"/>
              </a:ext>
            </a:extLst>
          </p:cNvPr>
          <p:cNvSpPr>
            <a:spLocks noGrp="1"/>
          </p:cNvSpPr>
          <p:nvPr>
            <p:ph type="title"/>
          </p:nvPr>
        </p:nvSpPr>
        <p:spPr/>
        <p:txBody>
          <a:bodyPr/>
          <a:lstStyle/>
          <a:p>
            <a:r>
              <a:rPr lang="en-US" dirty="0">
                <a:latin typeface="+mj-lt"/>
              </a:rPr>
              <a:t>Presentation Outline</a:t>
            </a:r>
          </a:p>
        </p:txBody>
      </p:sp>
      <p:sp>
        <p:nvSpPr>
          <p:cNvPr id="3" name="Content Placeholder 2">
            <a:extLst>
              <a:ext uri="{FF2B5EF4-FFF2-40B4-BE49-F238E27FC236}">
                <a16:creationId xmlns:a16="http://schemas.microsoft.com/office/drawing/2014/main" id="{20B72835-BF1D-4717-4A2C-A190C237A641}"/>
              </a:ext>
            </a:extLst>
          </p:cNvPr>
          <p:cNvSpPr>
            <a:spLocks noGrp="1"/>
          </p:cNvSpPr>
          <p:nvPr>
            <p:ph idx="1"/>
          </p:nvPr>
        </p:nvSpPr>
        <p:spPr/>
        <p:txBody>
          <a:bodyPr>
            <a:normAutofit/>
          </a:bodyPr>
          <a:lstStyle/>
          <a:p>
            <a:pPr marL="257175" indent="-257175" algn="l" fontAlgn="auto">
              <a:spcBef>
                <a:spcPts val="0"/>
              </a:spcBef>
              <a:buClr>
                <a:schemeClr val="dk1"/>
              </a:buClr>
              <a:buSzPts val="2000"/>
              <a:buFont typeface="Arial"/>
              <a:buChar char="•"/>
            </a:pPr>
            <a:r>
              <a:rPr lang="en-US" sz="1600" kern="0" dirty="0">
                <a:latin typeface="+mn-lt"/>
                <a:ea typeface="Times New Roman"/>
                <a:cs typeface="Times New Roman"/>
                <a:sym typeface="Times New Roman"/>
              </a:rPr>
              <a:t>Background (Kidney Allocation)</a:t>
            </a:r>
          </a:p>
          <a:p>
            <a:pPr marL="257175" indent="-257175" algn="l" fontAlgn="auto">
              <a:spcBef>
                <a:spcPts val="0"/>
              </a:spcBef>
              <a:buClr>
                <a:schemeClr val="dk1"/>
              </a:buClr>
              <a:buSzPts val="2000"/>
              <a:buFont typeface="Arial"/>
              <a:buChar char="•"/>
            </a:pPr>
            <a:r>
              <a:rPr lang="en-US" sz="1600" kern="0" dirty="0">
                <a:latin typeface="+mn-lt"/>
                <a:ea typeface="Times New Roman"/>
                <a:cs typeface="Times New Roman"/>
                <a:sym typeface="Times New Roman"/>
              </a:rPr>
              <a:t>Organ Procurement and Transplantation Network (OPTN) Data</a:t>
            </a:r>
          </a:p>
          <a:p>
            <a:pPr marL="257175" indent="-257175" algn="l" fontAlgn="auto">
              <a:spcBef>
                <a:spcPts val="0"/>
              </a:spcBef>
              <a:buClr>
                <a:schemeClr val="dk1"/>
              </a:buClr>
              <a:buSzPts val="2000"/>
              <a:buFont typeface="Arial"/>
              <a:buChar char="•"/>
            </a:pPr>
            <a:r>
              <a:rPr lang="en-US" sz="1600" kern="0" dirty="0">
                <a:latin typeface="+mn-lt"/>
                <a:ea typeface="Times New Roman"/>
                <a:cs typeface="Times New Roman"/>
                <a:sym typeface="Times New Roman"/>
              </a:rPr>
              <a:t>Identify Model Development Opportunities</a:t>
            </a:r>
          </a:p>
          <a:p>
            <a:pPr marL="257175" indent="-257175" algn="l" fontAlgn="auto">
              <a:spcBef>
                <a:spcPts val="0"/>
              </a:spcBef>
              <a:buClr>
                <a:schemeClr val="dk1"/>
              </a:buClr>
              <a:buSzPts val="2000"/>
              <a:buFont typeface="Arial"/>
              <a:buChar char="•"/>
            </a:pPr>
            <a:r>
              <a:rPr lang="en-US" sz="1600" kern="0" dirty="0">
                <a:latin typeface="+mn-lt"/>
                <a:ea typeface="Times New Roman"/>
                <a:cs typeface="Times New Roman"/>
                <a:sym typeface="Times New Roman"/>
              </a:rPr>
              <a:t>AI-Model Development</a:t>
            </a:r>
          </a:p>
          <a:p>
            <a:pPr marL="257175" indent="-257175" algn="l" fontAlgn="auto">
              <a:spcBef>
                <a:spcPts val="0"/>
              </a:spcBef>
              <a:buClr>
                <a:schemeClr val="dk1"/>
              </a:buClr>
              <a:buSzPts val="2000"/>
              <a:buFont typeface="Arial"/>
              <a:buChar char="•"/>
            </a:pPr>
            <a:r>
              <a:rPr lang="en-US" sz="1600" kern="0" dirty="0">
                <a:latin typeface="+mn-lt"/>
                <a:ea typeface="Times New Roman"/>
                <a:cs typeface="Times New Roman"/>
                <a:sym typeface="Times New Roman"/>
              </a:rPr>
              <a:t>AI Models to Support Decision-Making Process</a:t>
            </a:r>
          </a:p>
          <a:p>
            <a:pPr marL="257175" indent="-257175" algn="l" fontAlgn="auto">
              <a:spcBef>
                <a:spcPts val="0"/>
              </a:spcBef>
              <a:buClr>
                <a:schemeClr val="dk1"/>
              </a:buClr>
              <a:buSzPts val="2000"/>
              <a:buFont typeface="Arial"/>
              <a:buChar char="•"/>
            </a:pPr>
            <a:r>
              <a:rPr lang="en-US" sz="1600" kern="0" dirty="0">
                <a:latin typeface="+mn-lt"/>
                <a:ea typeface="Times New Roman"/>
                <a:cs typeface="Times New Roman"/>
                <a:sym typeface="Times New Roman"/>
              </a:rPr>
              <a:t>AI-Use Case and Discussion</a:t>
            </a:r>
          </a:p>
        </p:txBody>
      </p:sp>
      <p:sp>
        <p:nvSpPr>
          <p:cNvPr id="4" name="Footer Placeholder 3">
            <a:extLst>
              <a:ext uri="{FF2B5EF4-FFF2-40B4-BE49-F238E27FC236}">
                <a16:creationId xmlns:a16="http://schemas.microsoft.com/office/drawing/2014/main" id="{D06B36D6-F7F1-F5B6-92FB-1A989D899128}"/>
              </a:ext>
            </a:extLst>
          </p:cNvPr>
          <p:cNvSpPr>
            <a:spLocks noGrp="1"/>
          </p:cNvSpPr>
          <p:nvPr>
            <p:ph type="ftr" sz="quarter" idx="3"/>
          </p:nvPr>
        </p:nvSpPr>
        <p:spPr/>
        <p:txBody>
          <a:bodyPr/>
          <a:lstStyle/>
          <a:p>
            <a:r>
              <a:rPr lang="en-US"/>
              <a:t>Missouri University of Science and Technology</a:t>
            </a:r>
            <a:endParaRPr lang="en-US" dirty="0"/>
          </a:p>
        </p:txBody>
      </p:sp>
      <p:pic>
        <p:nvPicPr>
          <p:cNvPr id="5" name="Picture 4" descr="A black background with blue and grey text&#10;&#10;Description automatically generated">
            <a:extLst>
              <a:ext uri="{FF2B5EF4-FFF2-40B4-BE49-F238E27FC236}">
                <a16:creationId xmlns:a16="http://schemas.microsoft.com/office/drawing/2014/main" id="{FC3CFA3D-A301-3CDB-0CA0-C5596686C029}"/>
              </a:ext>
            </a:extLst>
          </p:cNvPr>
          <p:cNvPicPr>
            <a:picLocks noChangeAspect="1"/>
          </p:cNvPicPr>
          <p:nvPr/>
        </p:nvPicPr>
        <p:blipFill>
          <a:blip r:embed="rId2"/>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195750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CE16-B031-9EEA-A669-F84A89BFB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74379-66C2-644E-7150-CFD1992D0ABE}"/>
              </a:ext>
            </a:extLst>
          </p:cNvPr>
          <p:cNvSpPr>
            <a:spLocks noGrp="1"/>
          </p:cNvSpPr>
          <p:nvPr>
            <p:ph type="title"/>
          </p:nvPr>
        </p:nvSpPr>
        <p:spPr/>
        <p:txBody>
          <a:bodyPr/>
          <a:lstStyle/>
          <a:p>
            <a:r>
              <a:rPr lang="en-US" sz="3200" dirty="0">
                <a:latin typeface="+mj-lt"/>
                <a:ea typeface="Times New Roman"/>
                <a:cs typeface="Times New Roman"/>
                <a:sym typeface="Times New Roman"/>
              </a:rPr>
              <a:t>AI-Use Case and Discussion</a:t>
            </a:r>
            <a:endParaRPr lang="en-US" dirty="0">
              <a:latin typeface="+mj-lt"/>
            </a:endParaRPr>
          </a:p>
        </p:txBody>
      </p:sp>
      <p:sp>
        <p:nvSpPr>
          <p:cNvPr id="4" name="Footer Placeholder 3">
            <a:extLst>
              <a:ext uri="{FF2B5EF4-FFF2-40B4-BE49-F238E27FC236}">
                <a16:creationId xmlns:a16="http://schemas.microsoft.com/office/drawing/2014/main" id="{01B3BF2B-49B9-7056-F446-F2C1B6CC2EEC}"/>
              </a:ext>
            </a:extLst>
          </p:cNvPr>
          <p:cNvSpPr>
            <a:spLocks noGrp="1"/>
          </p:cNvSpPr>
          <p:nvPr>
            <p:ph type="ftr" sz="quarter" idx="3"/>
          </p:nvPr>
        </p:nvSpPr>
        <p:spPr/>
        <p:txBody>
          <a:bodyPr/>
          <a:lstStyle/>
          <a:p>
            <a:r>
              <a:rPr lang="en-US"/>
              <a:t>Missouri University of Science and Technology</a:t>
            </a:r>
            <a:endParaRPr lang="en-US" dirty="0"/>
          </a:p>
        </p:txBody>
      </p:sp>
      <p:sp>
        <p:nvSpPr>
          <p:cNvPr id="6" name="Content Placeholder 2">
            <a:extLst>
              <a:ext uri="{FF2B5EF4-FFF2-40B4-BE49-F238E27FC236}">
                <a16:creationId xmlns:a16="http://schemas.microsoft.com/office/drawing/2014/main" id="{3E3CABDF-3DE9-0517-EB41-3D8DC3DD1649}"/>
              </a:ext>
            </a:extLst>
          </p:cNvPr>
          <p:cNvSpPr>
            <a:spLocks noGrp="1"/>
          </p:cNvSpPr>
          <p:nvPr>
            <p:ph idx="1"/>
          </p:nvPr>
        </p:nvSpPr>
        <p:spPr>
          <a:xfrm>
            <a:off x="393192" y="1314083"/>
            <a:ext cx="850071" cy="610133"/>
          </a:xfrm>
        </p:spPr>
        <p:txBody>
          <a:bodyPr>
            <a:normAutofit/>
          </a:bodyPr>
          <a:lstStyle/>
          <a:p>
            <a:pPr algn="l" eaLnBrk="1" fontAlgn="auto" hangingPunct="1">
              <a:spcBef>
                <a:spcPts val="0"/>
              </a:spcBef>
              <a:buClr>
                <a:schemeClr val="dk1"/>
              </a:buClr>
              <a:buSzPts val="2000"/>
            </a:pPr>
            <a:r>
              <a:rPr lang="en-US" sz="1800" b="1" kern="0" dirty="0">
                <a:solidFill>
                  <a:schemeClr val="accent3"/>
                </a:solidFill>
                <a:latin typeface="+mn-lt"/>
                <a:ea typeface="Times New Roman"/>
                <a:cs typeface="Times New Roman"/>
                <a:sym typeface="Times New Roman"/>
              </a:rPr>
              <a:t>Donor</a:t>
            </a:r>
          </a:p>
        </p:txBody>
      </p:sp>
      <p:sp>
        <p:nvSpPr>
          <p:cNvPr id="7" name="TextBox 6">
            <a:extLst>
              <a:ext uri="{FF2B5EF4-FFF2-40B4-BE49-F238E27FC236}">
                <a16:creationId xmlns:a16="http://schemas.microsoft.com/office/drawing/2014/main" id="{A738D858-66A6-DE6A-9313-44BBB3415C81}"/>
              </a:ext>
            </a:extLst>
          </p:cNvPr>
          <p:cNvSpPr txBox="1"/>
          <p:nvPr/>
        </p:nvSpPr>
        <p:spPr>
          <a:xfrm>
            <a:off x="340413" y="1619149"/>
            <a:ext cx="2614703" cy="2400657"/>
          </a:xfrm>
          <a:prstGeom prst="rect">
            <a:avLst/>
          </a:prstGeom>
          <a:noFill/>
        </p:spPr>
        <p:txBody>
          <a:bodyPr wrap="square" rtlCol="0">
            <a:spAutoFit/>
          </a:bodyPr>
          <a:lstStyle/>
          <a:p>
            <a:pPr algn="l" eaLnBrk="1" fontAlgn="auto" hangingPunct="1">
              <a:spcBef>
                <a:spcPts val="0"/>
              </a:spcBef>
              <a:buClr>
                <a:schemeClr val="dk1"/>
              </a:buClr>
              <a:buSzPts val="2000"/>
            </a:pPr>
            <a:r>
              <a:rPr lang="en-US" sz="1200" kern="0" dirty="0">
                <a:solidFill>
                  <a:schemeClr val="accent3"/>
                </a:solidFill>
                <a:ea typeface="Times New Roman"/>
                <a:cs typeface="Times New Roman"/>
                <a:sym typeface="Times New Roman"/>
              </a:rPr>
              <a:t>The donor is a 62-year-old Asian female. She is 185 cm tall and weighs 86 kg. History of diabetes and hypertension are both &gt; 10 years. Her serum creatinine is 1.2. She is a DCD donor and died of Anoxia. She was negative for hepatitis C.  </a:t>
            </a:r>
          </a:p>
          <a:p>
            <a:pPr algn="l" eaLnBrk="1" fontAlgn="auto" hangingPunct="1">
              <a:spcBef>
                <a:spcPts val="0"/>
              </a:spcBef>
              <a:buClr>
                <a:schemeClr val="dk1"/>
              </a:buClr>
              <a:buSzPts val="2000"/>
            </a:pPr>
            <a:endParaRPr lang="en-US" sz="600" kern="0" dirty="0">
              <a:solidFill>
                <a:schemeClr val="tx1">
                  <a:lumMod val="50000"/>
                  <a:lumOff val="50000"/>
                </a:schemeClr>
              </a:solidFill>
              <a:ea typeface="Times New Roman"/>
              <a:cs typeface="Times New Roman"/>
              <a:sym typeface="Times New Roman"/>
            </a:endParaRPr>
          </a:p>
          <a:p>
            <a:pPr algn="l" eaLnBrk="1" fontAlgn="auto" hangingPunct="1">
              <a:spcBef>
                <a:spcPts val="0"/>
              </a:spcBef>
              <a:buClr>
                <a:schemeClr val="dk1"/>
              </a:buClr>
              <a:buSzPts val="2000"/>
            </a:pPr>
            <a:r>
              <a:rPr lang="en-US" sz="1200" kern="0" dirty="0">
                <a:solidFill>
                  <a:schemeClr val="tx1"/>
                </a:solidFill>
                <a:ea typeface="Times New Roman"/>
                <a:cs typeface="Times New Roman"/>
                <a:sym typeface="Times New Roman"/>
              </a:rPr>
              <a:t>The kidney is considered high risk, KDPI=91.</a:t>
            </a:r>
          </a:p>
          <a:p>
            <a:pPr algn="l" eaLnBrk="1" fontAlgn="auto" hangingPunct="1">
              <a:spcBef>
                <a:spcPts val="0"/>
              </a:spcBef>
              <a:buClr>
                <a:schemeClr val="dk1"/>
              </a:buClr>
              <a:buSzPts val="2000"/>
            </a:pPr>
            <a:r>
              <a:rPr lang="en-US" sz="1200" kern="0" dirty="0">
                <a:solidFill>
                  <a:schemeClr val="tx1"/>
                </a:solidFill>
                <a:ea typeface="Times New Roman"/>
                <a:cs typeface="Times New Roman"/>
                <a:sym typeface="Times New Roman"/>
              </a:rPr>
              <a:t>The chance of this kidney being transplanted is now 91%. </a:t>
            </a:r>
          </a:p>
        </p:txBody>
      </p:sp>
      <p:sp>
        <p:nvSpPr>
          <p:cNvPr id="8" name="TextBox 7">
            <a:extLst>
              <a:ext uri="{FF2B5EF4-FFF2-40B4-BE49-F238E27FC236}">
                <a16:creationId xmlns:a16="http://schemas.microsoft.com/office/drawing/2014/main" id="{FDD6B45B-67A5-4CBD-8395-CA7EC8245187}"/>
              </a:ext>
            </a:extLst>
          </p:cNvPr>
          <p:cNvSpPr txBox="1"/>
          <p:nvPr/>
        </p:nvSpPr>
        <p:spPr>
          <a:xfrm>
            <a:off x="3046145" y="908241"/>
            <a:ext cx="2221831" cy="300082"/>
          </a:xfrm>
          <a:prstGeom prst="rect">
            <a:avLst/>
          </a:prstGeom>
          <a:noFill/>
        </p:spPr>
        <p:txBody>
          <a:bodyPr wrap="square" rtlCol="0">
            <a:spAutoFit/>
          </a:bodyPr>
          <a:lstStyle/>
          <a:p>
            <a:r>
              <a:rPr lang="en-US" dirty="0">
                <a:cs typeface="Times New Roman" panose="02020603050405020304" pitchFamily="18" charset="0"/>
              </a:rPr>
              <a:t>Biopsy Results are added</a:t>
            </a:r>
          </a:p>
        </p:txBody>
      </p:sp>
      <p:sp>
        <p:nvSpPr>
          <p:cNvPr id="9" name="TextBox 8">
            <a:extLst>
              <a:ext uri="{FF2B5EF4-FFF2-40B4-BE49-F238E27FC236}">
                <a16:creationId xmlns:a16="http://schemas.microsoft.com/office/drawing/2014/main" id="{3774558C-7988-2275-2A5B-3B426E92EF6B}"/>
              </a:ext>
            </a:extLst>
          </p:cNvPr>
          <p:cNvSpPr txBox="1"/>
          <p:nvPr/>
        </p:nvSpPr>
        <p:spPr>
          <a:xfrm>
            <a:off x="5790220" y="953534"/>
            <a:ext cx="413280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hlinkClick r:id="rId2"/>
              </a:rPr>
              <a:t>https://ddoa.mst.hekademeia.org/#/</a:t>
            </a:r>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8E8D320-3369-2823-5409-3161C8B1C109}"/>
              </a:ext>
            </a:extLst>
          </p:cNvPr>
          <p:cNvSpPr txBox="1"/>
          <p:nvPr/>
        </p:nvSpPr>
        <p:spPr>
          <a:xfrm>
            <a:off x="5790220" y="1247047"/>
            <a:ext cx="2503548" cy="1615827"/>
          </a:xfrm>
          <a:prstGeom prst="rect">
            <a:avLst/>
          </a:prstGeom>
          <a:noFill/>
        </p:spPr>
        <p:txBody>
          <a:bodyPr wrap="square">
            <a:spAutoFit/>
          </a:bodyPr>
          <a:lstStyle/>
          <a:p>
            <a:pPr algn="l" eaLnBrk="1" fontAlgn="auto" hangingPunct="1">
              <a:spcBef>
                <a:spcPts val="0"/>
              </a:spcBef>
              <a:buClr>
                <a:schemeClr val="dk1"/>
              </a:buClr>
              <a:buSzPts val="2000"/>
            </a:pPr>
            <a:r>
              <a:rPr lang="en-US" sz="1100" kern="0" dirty="0">
                <a:ea typeface="Times New Roman"/>
                <a:cs typeface="Times New Roman"/>
                <a:sym typeface="Times New Roman"/>
              </a:rPr>
              <a:t>In this high-risk deceased donor kidney, the biopsy indicates that the kidney has minimal scarring and absent accumulation of collagen and scaffolding. The biopsy results have increased the likelihood of a kidney transplant and show that the kidney may be a good fit for a range of candidates. </a:t>
            </a:r>
            <a:endParaRPr lang="en-US" sz="1400" kern="0" dirty="0"/>
          </a:p>
        </p:txBody>
      </p:sp>
      <p:sp>
        <p:nvSpPr>
          <p:cNvPr id="18" name="TextBox 17">
            <a:extLst>
              <a:ext uri="{FF2B5EF4-FFF2-40B4-BE49-F238E27FC236}">
                <a16:creationId xmlns:a16="http://schemas.microsoft.com/office/drawing/2014/main" id="{B6D36289-CFF4-C5DF-BCE3-219158A7F341}"/>
              </a:ext>
            </a:extLst>
          </p:cNvPr>
          <p:cNvSpPr txBox="1"/>
          <p:nvPr/>
        </p:nvSpPr>
        <p:spPr>
          <a:xfrm>
            <a:off x="1146368" y="4362144"/>
            <a:ext cx="794485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800" b="0" i="0" dirty="0" err="1">
                <a:effectLst/>
                <a:cs typeface="Times New Roman" panose="02020603050405020304" pitchFamily="18" charset="0"/>
              </a:rPr>
              <a:t>Ashiku</a:t>
            </a:r>
            <a:r>
              <a:rPr lang="en-US" sz="800" b="0" i="0" dirty="0">
                <a:effectLst/>
                <a:cs typeface="Times New Roman" panose="02020603050405020304" pitchFamily="18" charset="0"/>
              </a:rPr>
              <a:t> L, </a:t>
            </a:r>
            <a:r>
              <a:rPr lang="en-US" sz="800" b="0" i="0" dirty="0" err="1">
                <a:effectLst/>
                <a:cs typeface="Times New Roman" panose="02020603050405020304" pitchFamily="18" charset="0"/>
              </a:rPr>
              <a:t>Dagli</a:t>
            </a:r>
            <a:r>
              <a:rPr lang="en-US" sz="800" b="0" i="0" dirty="0">
                <a:effectLst/>
                <a:cs typeface="Times New Roman" panose="02020603050405020304" pitchFamily="18" charset="0"/>
              </a:rPr>
              <a:t> C. Identify Hard-to-Place Kidneys for Early Engagement in Accelerated Placement With a Deep Learning Optimization Approach. </a:t>
            </a:r>
            <a:r>
              <a:rPr lang="en-US" sz="800" b="0" i="1" dirty="0">
                <a:effectLst/>
                <a:cs typeface="Times New Roman" panose="02020603050405020304" pitchFamily="18" charset="0"/>
              </a:rPr>
              <a:t>Transplant Proc.</a:t>
            </a:r>
            <a:r>
              <a:rPr lang="en-US" sz="800" b="0" i="0" dirty="0">
                <a:effectLst/>
                <a:cs typeface="Times New Roman" panose="02020603050405020304" pitchFamily="18" charset="0"/>
              </a:rPr>
              <a:t> 2023 Jan-Feb;55(1):38-48. </a:t>
            </a:r>
            <a:r>
              <a:rPr lang="en-US" sz="800" b="0" i="0" dirty="0" err="1">
                <a:effectLst/>
                <a:cs typeface="Times New Roman" panose="02020603050405020304" pitchFamily="18" charset="0"/>
              </a:rPr>
              <a:t>doi</a:t>
            </a:r>
            <a:r>
              <a:rPr lang="en-US" sz="800" b="0" i="0" dirty="0">
                <a:effectLst/>
                <a:cs typeface="Times New Roman" panose="02020603050405020304" pitchFamily="18" charset="0"/>
              </a:rPr>
              <a:t>: </a:t>
            </a:r>
            <a:r>
              <a:rPr lang="en-US" sz="800" b="0" i="0" dirty="0">
                <a:effectLst/>
                <a:cs typeface="Times New Roman" panose="02020603050405020304" pitchFamily="18" charset="0"/>
                <a:hlinkClick r:id="rId3">
                  <a:extLst>
                    <a:ext uri="{A12FA001-AC4F-418D-AE19-62706E023703}">
                      <ahyp:hlinkClr xmlns:ahyp="http://schemas.microsoft.com/office/drawing/2018/hyperlinkcolor" val="tx"/>
                    </a:ext>
                  </a:extLst>
                </a:hlinkClick>
              </a:rPr>
              <a:t>10.1016/j.transproceed.2022.12.005</a:t>
            </a:r>
            <a:r>
              <a:rPr lang="en-US" sz="800" b="0" i="0" dirty="0">
                <a:effectLst/>
                <a:cs typeface="Times New Roman" panose="02020603050405020304" pitchFamily="18" charset="0"/>
              </a:rPr>
              <a:t>. </a:t>
            </a:r>
            <a:r>
              <a:rPr lang="en-US" sz="800" b="0" i="0" dirty="0" err="1">
                <a:effectLst/>
                <a:cs typeface="Times New Roman" panose="02020603050405020304" pitchFamily="18" charset="0"/>
              </a:rPr>
              <a:t>Epub</a:t>
            </a:r>
            <a:r>
              <a:rPr lang="en-US" sz="800" b="0" i="0" dirty="0">
                <a:effectLst/>
                <a:cs typeface="Times New Roman" panose="02020603050405020304" pitchFamily="18" charset="0"/>
              </a:rPr>
              <a:t> 2023 Jan 12. PMID: 36641350.</a:t>
            </a:r>
            <a:endParaRPr kumimoji="0" lang="en-US" altLang="en-US" sz="800" b="0" i="0" u="none" strike="noStrike" cap="none" normalizeH="0" baseline="0" dirty="0">
              <a:ln>
                <a:noFill/>
              </a:ln>
              <a:effectLst/>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8CC0B337-D8F9-C03C-2FB5-54BF4A94B88D}"/>
              </a:ext>
            </a:extLst>
          </p:cNvPr>
          <p:cNvPicPr>
            <a:picLocks noChangeAspect="1"/>
          </p:cNvPicPr>
          <p:nvPr/>
        </p:nvPicPr>
        <p:blipFill>
          <a:blip r:embed="rId4"/>
          <a:stretch>
            <a:fillRect/>
          </a:stretch>
        </p:blipFill>
        <p:spPr>
          <a:xfrm>
            <a:off x="3046145" y="1229451"/>
            <a:ext cx="2744075" cy="2880488"/>
          </a:xfrm>
          <a:prstGeom prst="rect">
            <a:avLst/>
          </a:prstGeom>
        </p:spPr>
      </p:pic>
      <p:pic>
        <p:nvPicPr>
          <p:cNvPr id="5" name="Picture 4">
            <a:extLst>
              <a:ext uri="{FF2B5EF4-FFF2-40B4-BE49-F238E27FC236}">
                <a16:creationId xmlns:a16="http://schemas.microsoft.com/office/drawing/2014/main" id="{9B5381BE-CBAB-4D4F-2717-1D9CE1832FE2}"/>
              </a:ext>
            </a:extLst>
          </p:cNvPr>
          <p:cNvPicPr>
            <a:picLocks noChangeAspect="1"/>
          </p:cNvPicPr>
          <p:nvPr/>
        </p:nvPicPr>
        <p:blipFill>
          <a:blip r:embed="rId5"/>
          <a:stretch>
            <a:fillRect/>
          </a:stretch>
        </p:blipFill>
        <p:spPr>
          <a:xfrm>
            <a:off x="5893206" y="2879388"/>
            <a:ext cx="1148788" cy="1295625"/>
          </a:xfrm>
          <a:prstGeom prst="rect">
            <a:avLst/>
          </a:prstGeom>
        </p:spPr>
      </p:pic>
      <p:pic>
        <p:nvPicPr>
          <p:cNvPr id="10" name="Picture 9" descr="A black background with blue and grey text&#10;&#10;Description automatically generated">
            <a:extLst>
              <a:ext uri="{FF2B5EF4-FFF2-40B4-BE49-F238E27FC236}">
                <a16:creationId xmlns:a16="http://schemas.microsoft.com/office/drawing/2014/main" id="{A746E420-D285-8911-1595-935C540AB76E}"/>
              </a:ext>
            </a:extLst>
          </p:cNvPr>
          <p:cNvPicPr>
            <a:picLocks noChangeAspect="1"/>
          </p:cNvPicPr>
          <p:nvPr/>
        </p:nvPicPr>
        <p:blipFill>
          <a:blip r:embed="rId6"/>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239049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C7CF-184C-D27A-F002-37DA4828D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AD90E-3672-FF32-7AEF-9C790E0AE0E5}"/>
              </a:ext>
            </a:extLst>
          </p:cNvPr>
          <p:cNvSpPr>
            <a:spLocks noGrp="1"/>
          </p:cNvSpPr>
          <p:nvPr>
            <p:ph type="title"/>
          </p:nvPr>
        </p:nvSpPr>
        <p:spPr/>
        <p:txBody>
          <a:bodyPr/>
          <a:lstStyle/>
          <a:p>
            <a:r>
              <a:rPr lang="en-US" sz="3200" dirty="0">
                <a:latin typeface="+mj-lt"/>
                <a:ea typeface="Times New Roman"/>
                <a:cs typeface="Times New Roman"/>
                <a:sym typeface="Times New Roman"/>
              </a:rPr>
              <a:t>Questions and Feedback</a:t>
            </a:r>
            <a:endParaRPr lang="en-US" dirty="0">
              <a:latin typeface="+mj-lt"/>
            </a:endParaRPr>
          </a:p>
        </p:txBody>
      </p:sp>
      <p:sp>
        <p:nvSpPr>
          <p:cNvPr id="4" name="Footer Placeholder 3">
            <a:extLst>
              <a:ext uri="{FF2B5EF4-FFF2-40B4-BE49-F238E27FC236}">
                <a16:creationId xmlns:a16="http://schemas.microsoft.com/office/drawing/2014/main" id="{7CB6FFAD-1D84-3A4F-D60C-03D5011EA77B}"/>
              </a:ext>
            </a:extLst>
          </p:cNvPr>
          <p:cNvSpPr>
            <a:spLocks noGrp="1"/>
          </p:cNvSpPr>
          <p:nvPr>
            <p:ph type="ftr" sz="quarter" idx="3"/>
          </p:nvPr>
        </p:nvSpPr>
        <p:spPr/>
        <p:txBody>
          <a:bodyPr/>
          <a:lstStyle/>
          <a:p>
            <a:r>
              <a:rPr lang="en-US"/>
              <a:t>Missouri University of Science and Technology</a:t>
            </a:r>
            <a:endParaRPr lang="en-US" dirty="0"/>
          </a:p>
        </p:txBody>
      </p:sp>
      <p:sp>
        <p:nvSpPr>
          <p:cNvPr id="18" name="TextBox 17">
            <a:extLst>
              <a:ext uri="{FF2B5EF4-FFF2-40B4-BE49-F238E27FC236}">
                <a16:creationId xmlns:a16="http://schemas.microsoft.com/office/drawing/2014/main" id="{81D6C779-4E57-4DFE-399E-99A36F4846F5}"/>
              </a:ext>
            </a:extLst>
          </p:cNvPr>
          <p:cNvSpPr txBox="1"/>
          <p:nvPr/>
        </p:nvSpPr>
        <p:spPr>
          <a:xfrm>
            <a:off x="1146368" y="4362144"/>
            <a:ext cx="794485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800" b="0" i="0" dirty="0" err="1">
                <a:effectLst/>
                <a:cs typeface="Times New Roman" panose="02020603050405020304" pitchFamily="18" charset="0"/>
              </a:rPr>
              <a:t>Ashiku</a:t>
            </a:r>
            <a:r>
              <a:rPr lang="en-US" sz="800" b="0" i="0" dirty="0">
                <a:effectLst/>
                <a:cs typeface="Times New Roman" panose="02020603050405020304" pitchFamily="18" charset="0"/>
              </a:rPr>
              <a:t> L, </a:t>
            </a:r>
            <a:r>
              <a:rPr lang="en-US" sz="800" b="0" i="0" dirty="0" err="1">
                <a:effectLst/>
                <a:cs typeface="Times New Roman" panose="02020603050405020304" pitchFamily="18" charset="0"/>
              </a:rPr>
              <a:t>Dagli</a:t>
            </a:r>
            <a:r>
              <a:rPr lang="en-US" sz="800" b="0" i="0" dirty="0">
                <a:effectLst/>
                <a:cs typeface="Times New Roman" panose="02020603050405020304" pitchFamily="18" charset="0"/>
              </a:rPr>
              <a:t> C. Identify Hard-to-Place Kidneys for Early Engagement in Accelerated Placement With a Deep Learning Optimization Approach. </a:t>
            </a:r>
            <a:r>
              <a:rPr lang="en-US" sz="800" b="0" i="1" dirty="0">
                <a:effectLst/>
                <a:cs typeface="Times New Roman" panose="02020603050405020304" pitchFamily="18" charset="0"/>
              </a:rPr>
              <a:t>Transplant Proc.</a:t>
            </a:r>
            <a:r>
              <a:rPr lang="en-US" sz="800" b="0" i="0" dirty="0">
                <a:effectLst/>
                <a:cs typeface="Times New Roman" panose="02020603050405020304" pitchFamily="18" charset="0"/>
              </a:rPr>
              <a:t> 2023 Jan-Feb;55(1):38-48. </a:t>
            </a:r>
            <a:r>
              <a:rPr lang="en-US" sz="800" b="0" i="0" dirty="0" err="1">
                <a:effectLst/>
                <a:cs typeface="Times New Roman" panose="02020603050405020304" pitchFamily="18" charset="0"/>
              </a:rPr>
              <a:t>doi</a:t>
            </a:r>
            <a:r>
              <a:rPr lang="en-US" sz="800" b="0" i="0" dirty="0">
                <a:effectLst/>
                <a:cs typeface="Times New Roman" panose="02020603050405020304" pitchFamily="18" charset="0"/>
              </a:rPr>
              <a:t>: </a:t>
            </a:r>
            <a:r>
              <a:rPr lang="en-US" sz="800" b="0" i="0" dirty="0">
                <a:effectLst/>
                <a:cs typeface="Times New Roman" panose="02020603050405020304" pitchFamily="18" charset="0"/>
                <a:hlinkClick r:id="rId2">
                  <a:extLst>
                    <a:ext uri="{A12FA001-AC4F-418D-AE19-62706E023703}">
                      <ahyp:hlinkClr xmlns:ahyp="http://schemas.microsoft.com/office/drawing/2018/hyperlinkcolor" val="tx"/>
                    </a:ext>
                  </a:extLst>
                </a:hlinkClick>
              </a:rPr>
              <a:t>10.1016/j.transproceed.2022.12.005</a:t>
            </a:r>
            <a:r>
              <a:rPr lang="en-US" sz="800" b="0" i="0" dirty="0">
                <a:effectLst/>
                <a:cs typeface="Times New Roman" panose="02020603050405020304" pitchFamily="18" charset="0"/>
              </a:rPr>
              <a:t>. </a:t>
            </a:r>
            <a:r>
              <a:rPr lang="en-US" sz="800" b="0" i="0" dirty="0" err="1">
                <a:effectLst/>
                <a:cs typeface="Times New Roman" panose="02020603050405020304" pitchFamily="18" charset="0"/>
              </a:rPr>
              <a:t>Epub</a:t>
            </a:r>
            <a:r>
              <a:rPr lang="en-US" sz="800" b="0" i="0" dirty="0">
                <a:effectLst/>
                <a:cs typeface="Times New Roman" panose="02020603050405020304" pitchFamily="18" charset="0"/>
              </a:rPr>
              <a:t> 2023 Jan 12. PMID: 36641350.</a:t>
            </a:r>
            <a:endParaRPr kumimoji="0" lang="en-US" altLang="en-US" sz="800" b="0" i="0" u="none" strike="noStrike" cap="none" normalizeH="0" baseline="0" dirty="0">
              <a:ln>
                <a:noFill/>
              </a:ln>
              <a:effectLst/>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2D4D9381-C479-6C62-BE50-3964B623CD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51236" y="1497037"/>
            <a:ext cx="2041527" cy="2041527"/>
          </a:xfrm>
          <a:prstGeom prst="rect">
            <a:avLst/>
          </a:prstGeom>
        </p:spPr>
      </p:pic>
      <p:pic>
        <p:nvPicPr>
          <p:cNvPr id="3" name="Picture 2" descr="A black background with blue and grey text&#10;&#10;Description automatically generated">
            <a:extLst>
              <a:ext uri="{FF2B5EF4-FFF2-40B4-BE49-F238E27FC236}">
                <a16:creationId xmlns:a16="http://schemas.microsoft.com/office/drawing/2014/main" id="{6AE827D7-8347-D5DB-CF04-4AD63EC3E12A}"/>
              </a:ext>
            </a:extLst>
          </p:cNvPr>
          <p:cNvPicPr>
            <a:picLocks noChangeAspect="1"/>
          </p:cNvPicPr>
          <p:nvPr/>
        </p:nvPicPr>
        <p:blipFill>
          <a:blip r:embed="rId5"/>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177164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A6B55-F1FF-A6C1-2228-0A89271DD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5E7C5-7BC7-6DA9-9971-DEDAC844A5F7}"/>
              </a:ext>
            </a:extLst>
          </p:cNvPr>
          <p:cNvSpPr>
            <a:spLocks noGrp="1"/>
          </p:cNvSpPr>
          <p:nvPr>
            <p:ph type="title"/>
          </p:nvPr>
        </p:nvSpPr>
        <p:spPr/>
        <p:txBody>
          <a:bodyPr/>
          <a:lstStyle/>
          <a:p>
            <a:r>
              <a:rPr lang="en-US" dirty="0">
                <a:latin typeface="+mj-lt"/>
              </a:rPr>
              <a:t>Background</a:t>
            </a:r>
          </a:p>
        </p:txBody>
      </p:sp>
      <p:sp>
        <p:nvSpPr>
          <p:cNvPr id="3" name="Content Placeholder 2">
            <a:extLst>
              <a:ext uri="{FF2B5EF4-FFF2-40B4-BE49-F238E27FC236}">
                <a16:creationId xmlns:a16="http://schemas.microsoft.com/office/drawing/2014/main" id="{BEA535F7-0BEE-A4FA-5C7C-B68443A952AC}"/>
              </a:ext>
            </a:extLst>
          </p:cNvPr>
          <p:cNvSpPr>
            <a:spLocks noGrp="1"/>
          </p:cNvSpPr>
          <p:nvPr>
            <p:ph idx="1"/>
          </p:nvPr>
        </p:nvSpPr>
        <p:spPr/>
        <p:txBody>
          <a:bodyPr>
            <a:normAutofit fontScale="85000" lnSpcReduction="20000"/>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Nearly 786,000 Americans are diagnosed with end-stage renal disease (ESRD) </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A decline in kidney function</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71% receive renal replacement therapy through dialysis</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29% receive renal replacement therapy through a kidney transplant</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ESRD patients can be listed with transplant centers as candidates seeking kidney transplant</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A kidney transplant offers greater survival benefits and improved quality of life and is usually cost-effective</a:t>
            </a:r>
          </a:p>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(Focus) Renal replacement therapy through a kidney transplant</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There are 90K to 100K people on the waitlist</a:t>
            </a:r>
          </a:p>
          <a:p>
            <a:pPr marL="1257300" lvl="2"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As of 12/11/2022, there are 89,622 waitlisted candidates</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The median wait time for a first kidney transplant is 3.6 years, usually higher for adults.</a:t>
            </a:r>
          </a:p>
          <a:p>
            <a:pPr marL="800100" lvl="1"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In 2022, there were 25,500 kidneys transplanted</a:t>
            </a:r>
          </a:p>
          <a:p>
            <a:pPr marL="1257300" lvl="2"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5,864 from living donors and others from deceased donors</a:t>
            </a:r>
          </a:p>
          <a:p>
            <a:pPr marL="800100" lvl="1" indent="-342900" algn="l" eaLnBrk="1" fontAlgn="auto" hangingPunct="1">
              <a:spcBef>
                <a:spcPts val="0"/>
              </a:spcBef>
              <a:buClr>
                <a:schemeClr val="dk1"/>
              </a:buClr>
              <a:buSzPts val="2000"/>
              <a:buFont typeface="Arial"/>
              <a:buChar char="•"/>
            </a:pPr>
            <a:endParaRPr lang="en-US" sz="1800" kern="0" dirty="0">
              <a:latin typeface="+mn-lt"/>
              <a:ea typeface="Times New Roman"/>
              <a:cs typeface="Times New Roman"/>
              <a:sym typeface="Times New Roman"/>
            </a:endParaRPr>
          </a:p>
          <a:p>
            <a:pPr marL="342900" indent="-190500" algn="l" eaLnBrk="1" fontAlgn="auto" hangingPunct="1">
              <a:spcBef>
                <a:spcPts val="480"/>
              </a:spcBef>
              <a:buClr>
                <a:schemeClr val="dk1"/>
              </a:buClr>
              <a:buSzPts val="2400"/>
            </a:pPr>
            <a:endParaRPr lang="en-US" kern="0" dirty="0">
              <a:latin typeface="+mn-lt"/>
            </a:endParaRPr>
          </a:p>
          <a:p>
            <a:pPr marL="342900" indent="-190500" algn="l" eaLnBrk="1" fontAlgn="auto" hangingPunct="1">
              <a:spcBef>
                <a:spcPts val="480"/>
              </a:spcBef>
              <a:buClr>
                <a:schemeClr val="dk1"/>
              </a:buClr>
              <a:buSzPts val="2400"/>
            </a:pPr>
            <a:endParaRPr lang="en-US" kern="0" dirty="0">
              <a:latin typeface="+mn-lt"/>
            </a:endParaRPr>
          </a:p>
        </p:txBody>
      </p:sp>
      <p:sp>
        <p:nvSpPr>
          <p:cNvPr id="4" name="Footer Placeholder 3">
            <a:extLst>
              <a:ext uri="{FF2B5EF4-FFF2-40B4-BE49-F238E27FC236}">
                <a16:creationId xmlns:a16="http://schemas.microsoft.com/office/drawing/2014/main" id="{ADC8E907-6BB7-6579-EDB3-FEF198360BFE}"/>
              </a:ext>
            </a:extLst>
          </p:cNvPr>
          <p:cNvSpPr>
            <a:spLocks noGrp="1"/>
          </p:cNvSpPr>
          <p:nvPr>
            <p:ph type="ftr" sz="quarter" idx="3"/>
          </p:nvPr>
        </p:nvSpPr>
        <p:spPr/>
        <p:txBody>
          <a:bodyPr/>
          <a:lstStyle/>
          <a:p>
            <a:r>
              <a:rPr lang="en-US"/>
              <a:t>Missouri University of Science and Technology</a:t>
            </a:r>
            <a:endParaRPr lang="en-US" dirty="0"/>
          </a:p>
        </p:txBody>
      </p:sp>
      <p:pic>
        <p:nvPicPr>
          <p:cNvPr id="5" name="Picture 4" descr="A black background with blue and grey text&#10;&#10;Description automatically generated">
            <a:extLst>
              <a:ext uri="{FF2B5EF4-FFF2-40B4-BE49-F238E27FC236}">
                <a16:creationId xmlns:a16="http://schemas.microsoft.com/office/drawing/2014/main" id="{57A1CBF2-4AA1-B1F1-A8C2-68E4DA5C6B7A}"/>
              </a:ext>
            </a:extLst>
          </p:cNvPr>
          <p:cNvPicPr>
            <a:picLocks noChangeAspect="1"/>
          </p:cNvPicPr>
          <p:nvPr/>
        </p:nvPicPr>
        <p:blipFill>
          <a:blip r:embed="rId2"/>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45179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04BCB-FA59-73AD-D8DD-F44689843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373D9-7CFE-647E-6B83-A70F1C012213}"/>
              </a:ext>
            </a:extLst>
          </p:cNvPr>
          <p:cNvSpPr>
            <a:spLocks noGrp="1"/>
          </p:cNvSpPr>
          <p:nvPr>
            <p:ph type="title"/>
          </p:nvPr>
        </p:nvSpPr>
        <p:spPr/>
        <p:txBody>
          <a:bodyPr/>
          <a:lstStyle/>
          <a:p>
            <a:r>
              <a:rPr lang="en-US" dirty="0">
                <a:latin typeface="+mj-lt"/>
              </a:rPr>
              <a:t>Background</a:t>
            </a:r>
          </a:p>
        </p:txBody>
      </p:sp>
      <p:sp>
        <p:nvSpPr>
          <p:cNvPr id="3" name="Content Placeholder 2">
            <a:extLst>
              <a:ext uri="{FF2B5EF4-FFF2-40B4-BE49-F238E27FC236}">
                <a16:creationId xmlns:a16="http://schemas.microsoft.com/office/drawing/2014/main" id="{B2F93D58-24A8-FBA8-9B85-014BA7D60A7A}"/>
              </a:ext>
            </a:extLst>
          </p:cNvPr>
          <p:cNvSpPr>
            <a:spLocks noGrp="1"/>
          </p:cNvSpPr>
          <p:nvPr>
            <p:ph idx="1"/>
          </p:nvPr>
        </p:nvSpPr>
        <p:spPr/>
        <p:txBody>
          <a:bodyPr>
            <a:normAutofit fontScale="92500" lnSpcReduction="10000"/>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Deceased Donor Kidneys (DDK)</a:t>
            </a:r>
          </a:p>
          <a:p>
            <a:pPr marL="800100" lvl="1" indent="-342900" algn="l" eaLnBrk="1" fontAlgn="auto" hangingPunct="1">
              <a:spcBef>
                <a:spcPts val="0"/>
              </a:spcBef>
              <a:buClr>
                <a:schemeClr val="dk1"/>
              </a:buClr>
              <a:buSzPts val="2000"/>
              <a:buFont typeface="Arial"/>
              <a:buChar char="•"/>
            </a:pPr>
            <a:r>
              <a:rPr lang="en-US" sz="1800" kern="0" dirty="0">
                <a:latin typeface="+mn-lt"/>
                <a:ea typeface="Times New Roman"/>
                <a:cs typeface="Times New Roman"/>
                <a:sym typeface="Times New Roman"/>
              </a:rPr>
              <a:t>~ 20% of the DDK are non-utilized for many reasons</a:t>
            </a:r>
          </a:p>
          <a:p>
            <a:pPr marL="1257300" lvl="2" indent="-342900" algn="l" eaLnBrk="1" fontAlgn="auto" hangingPunct="1">
              <a:spcBef>
                <a:spcPts val="0"/>
              </a:spcBef>
              <a:buClr>
                <a:schemeClr val="dk1"/>
              </a:buClr>
              <a:buSzPts val="2000"/>
              <a:buFont typeface="Arial"/>
              <a:buChar char="•"/>
            </a:pPr>
            <a:r>
              <a:rPr lang="en-US" sz="1600" kern="0" dirty="0">
                <a:latin typeface="+mn-lt"/>
                <a:ea typeface="Times New Roman"/>
                <a:cs typeface="Times New Roman"/>
                <a:sym typeface="Times New Roman"/>
              </a:rPr>
              <a:t>Kidney quality</a:t>
            </a:r>
          </a:p>
          <a:p>
            <a:pPr lvl="3" algn="l" eaLnBrk="1" fontAlgn="auto" hangingPunct="1">
              <a:spcBef>
                <a:spcPts val="0"/>
              </a:spcBef>
              <a:buClr>
                <a:schemeClr val="dk1"/>
              </a:buClr>
            </a:pPr>
            <a:r>
              <a:rPr lang="en-US" sz="1600" kern="0" dirty="0">
                <a:latin typeface="+mn-lt"/>
                <a:ea typeface="Times New Roman"/>
                <a:cs typeface="Times New Roman"/>
                <a:sym typeface="Times New Roman"/>
              </a:rPr>
              <a:t>    Failure to identify a PTR on time</a:t>
            </a:r>
          </a:p>
          <a:p>
            <a:pPr lvl="4" algn="l" eaLnBrk="1" fontAlgn="auto" hangingPunct="1">
              <a:spcBef>
                <a:spcPts val="0"/>
              </a:spcBef>
              <a:buClr>
                <a:schemeClr val="dk1"/>
              </a:buClr>
            </a:pPr>
            <a:r>
              <a:rPr lang="en-US" sz="1600" kern="0" dirty="0">
                <a:solidFill>
                  <a:schemeClr val="tx1"/>
                </a:solidFill>
                <a:latin typeface="+mn-lt"/>
                <a:ea typeface="Times New Roman"/>
                <a:cs typeface="Times New Roman"/>
                <a:sym typeface="Times New Roman"/>
              </a:rPr>
              <a:t>Accrued cold ischemia time that reduced the quality of kidney</a:t>
            </a:r>
          </a:p>
          <a:p>
            <a:pPr lvl="4" algn="l" eaLnBrk="1" fontAlgn="auto" hangingPunct="1">
              <a:spcBef>
                <a:spcPts val="0"/>
              </a:spcBef>
              <a:buClr>
                <a:schemeClr val="dk1"/>
              </a:buClr>
            </a:pPr>
            <a:r>
              <a:rPr lang="en-US" sz="1600" kern="0" dirty="0">
                <a:solidFill>
                  <a:schemeClr val="tx1"/>
                </a:solidFill>
                <a:latin typeface="+mn-lt"/>
                <a:ea typeface="Times New Roman"/>
                <a:cs typeface="Times New Roman"/>
                <a:sym typeface="Times New Roman"/>
              </a:rPr>
              <a:t>Biopsy results unacceptable</a:t>
            </a:r>
          </a:p>
          <a:p>
            <a:pPr marL="152400" algn="l" eaLnBrk="1" fontAlgn="auto" hangingPunct="1">
              <a:spcBef>
                <a:spcPts val="480"/>
              </a:spcBef>
              <a:buClr>
                <a:schemeClr val="dk1"/>
              </a:buClr>
              <a:buSzPts val="2400"/>
            </a:pPr>
            <a:r>
              <a:rPr lang="en-US" sz="1800" b="1" kern="0" dirty="0">
                <a:latin typeface="+mn-lt"/>
                <a:ea typeface="Times New Roman"/>
                <a:cs typeface="Times New Roman"/>
                <a:sym typeface="Times New Roman"/>
              </a:rPr>
              <a:t>Supply Shortage</a:t>
            </a:r>
          </a:p>
          <a:p>
            <a:pPr marL="274637" lvl="1" indent="0" algn="l" eaLnBrk="1" fontAlgn="auto" hangingPunct="1">
              <a:spcBef>
                <a:spcPts val="480"/>
              </a:spcBef>
              <a:buClr>
                <a:schemeClr val="dk1"/>
              </a:buClr>
              <a:buSzPts val="2400"/>
              <a:buNone/>
            </a:pPr>
            <a:r>
              <a:rPr lang="en-US" sz="1600" kern="0" dirty="0">
                <a:latin typeface="+mn-lt"/>
                <a:ea typeface="Times New Roman"/>
                <a:cs typeface="Times New Roman"/>
                <a:sym typeface="Times New Roman"/>
              </a:rPr>
              <a:t>Longer wait times increase waitlist mortality</a:t>
            </a:r>
          </a:p>
          <a:p>
            <a:pPr marL="274637" lvl="1" indent="0" algn="l" eaLnBrk="1" fontAlgn="auto" hangingPunct="1">
              <a:spcBef>
                <a:spcPts val="480"/>
              </a:spcBef>
              <a:buClr>
                <a:schemeClr val="dk1"/>
              </a:buClr>
              <a:buSzPts val="2400"/>
              <a:buNone/>
            </a:pPr>
            <a:r>
              <a:rPr lang="en-US" sz="1600" kern="0" dirty="0">
                <a:latin typeface="+mn-lt"/>
                <a:ea typeface="Times New Roman"/>
                <a:cs typeface="Times New Roman"/>
                <a:sym typeface="Times New Roman"/>
              </a:rPr>
              <a:t>“Multiple listing” may reduce waiting time</a:t>
            </a:r>
            <a:endParaRPr lang="en-US" sz="2000" b="1" kern="0" dirty="0">
              <a:latin typeface="+mn-lt"/>
              <a:ea typeface="Times New Roman"/>
              <a:cs typeface="Times New Roman"/>
              <a:sym typeface="Times New Roman"/>
            </a:endParaRPr>
          </a:p>
          <a:p>
            <a:pPr marL="342900" indent="-190500" algn="l" eaLnBrk="1" fontAlgn="auto" hangingPunct="1">
              <a:spcBef>
                <a:spcPts val="480"/>
              </a:spcBef>
              <a:buClr>
                <a:schemeClr val="dk1"/>
              </a:buClr>
              <a:buSzPts val="2400"/>
            </a:pPr>
            <a:endParaRPr lang="en-US" kern="0" dirty="0">
              <a:latin typeface="+mn-lt"/>
            </a:endParaRPr>
          </a:p>
          <a:p>
            <a:pPr marL="342900" indent="-190500" algn="l" eaLnBrk="1" fontAlgn="auto" hangingPunct="1">
              <a:spcBef>
                <a:spcPts val="480"/>
              </a:spcBef>
              <a:buClr>
                <a:schemeClr val="dk1"/>
              </a:buClr>
              <a:buSzPts val="2400"/>
            </a:pPr>
            <a:endParaRPr lang="en-US" kern="0" dirty="0">
              <a:latin typeface="+mn-lt"/>
            </a:endParaRPr>
          </a:p>
        </p:txBody>
      </p:sp>
      <p:sp>
        <p:nvSpPr>
          <p:cNvPr id="4" name="Footer Placeholder 3">
            <a:extLst>
              <a:ext uri="{FF2B5EF4-FFF2-40B4-BE49-F238E27FC236}">
                <a16:creationId xmlns:a16="http://schemas.microsoft.com/office/drawing/2014/main" id="{A504B6FF-2FE9-2493-3B54-C5BDD1AF4802}"/>
              </a:ext>
            </a:extLst>
          </p:cNvPr>
          <p:cNvSpPr>
            <a:spLocks noGrp="1"/>
          </p:cNvSpPr>
          <p:nvPr>
            <p:ph type="ftr" sz="quarter" idx="3"/>
          </p:nvPr>
        </p:nvSpPr>
        <p:spPr/>
        <p:txBody>
          <a:bodyPr/>
          <a:lstStyle/>
          <a:p>
            <a:r>
              <a:rPr lang="en-US"/>
              <a:t>Missouri University of Science and Technology</a:t>
            </a:r>
            <a:endParaRPr lang="en-US" dirty="0"/>
          </a:p>
        </p:txBody>
      </p:sp>
      <p:pic>
        <p:nvPicPr>
          <p:cNvPr id="5" name="Google Shape;520;p45">
            <a:extLst>
              <a:ext uri="{FF2B5EF4-FFF2-40B4-BE49-F238E27FC236}">
                <a16:creationId xmlns:a16="http://schemas.microsoft.com/office/drawing/2014/main" id="{A92832BA-2E01-9B3B-8E69-CBD54DB8A76B}"/>
              </a:ext>
            </a:extLst>
          </p:cNvPr>
          <p:cNvPicPr preferRelativeResize="0"/>
          <p:nvPr/>
        </p:nvPicPr>
        <p:blipFill rotWithShape="1">
          <a:blip r:embed="rId2">
            <a:alphaModFix/>
          </a:blip>
          <a:srcRect/>
          <a:stretch/>
        </p:blipFill>
        <p:spPr>
          <a:xfrm>
            <a:off x="5288765" y="2035534"/>
            <a:ext cx="3855235" cy="2366290"/>
          </a:xfrm>
          <a:prstGeom prst="rect">
            <a:avLst/>
          </a:prstGeom>
          <a:noFill/>
          <a:ln>
            <a:noFill/>
          </a:ln>
        </p:spPr>
      </p:pic>
      <p:pic>
        <p:nvPicPr>
          <p:cNvPr id="6" name="Picture 5" descr="A black background with blue and grey text&#10;&#10;Description automatically generated">
            <a:extLst>
              <a:ext uri="{FF2B5EF4-FFF2-40B4-BE49-F238E27FC236}">
                <a16:creationId xmlns:a16="http://schemas.microsoft.com/office/drawing/2014/main" id="{D644A50E-FB27-3482-4C46-449C0C063111}"/>
              </a:ext>
            </a:extLst>
          </p:cNvPr>
          <p:cNvPicPr>
            <a:picLocks noChangeAspect="1"/>
          </p:cNvPicPr>
          <p:nvPr/>
        </p:nvPicPr>
        <p:blipFill>
          <a:blip r:embed="rId3"/>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211081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F332-21C3-5BAA-A26C-AE7236EDE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B4D59-284F-27CD-017C-794F59676312}"/>
              </a:ext>
            </a:extLst>
          </p:cNvPr>
          <p:cNvSpPr>
            <a:spLocks noGrp="1"/>
          </p:cNvSpPr>
          <p:nvPr>
            <p:ph type="title"/>
          </p:nvPr>
        </p:nvSpPr>
        <p:spPr/>
        <p:txBody>
          <a:bodyPr/>
          <a:lstStyle/>
          <a:p>
            <a:r>
              <a:rPr lang="en-US" dirty="0">
                <a:latin typeface="+mj-lt"/>
              </a:rPr>
              <a:t>Background</a:t>
            </a:r>
          </a:p>
        </p:txBody>
      </p:sp>
      <p:sp>
        <p:nvSpPr>
          <p:cNvPr id="3" name="Content Placeholder 2">
            <a:extLst>
              <a:ext uri="{FF2B5EF4-FFF2-40B4-BE49-F238E27FC236}">
                <a16:creationId xmlns:a16="http://schemas.microsoft.com/office/drawing/2014/main" id="{869E0569-CDB4-99EC-2FB2-AADB8A112934}"/>
              </a:ext>
            </a:extLst>
          </p:cNvPr>
          <p:cNvSpPr>
            <a:spLocks noGrp="1"/>
          </p:cNvSpPr>
          <p:nvPr>
            <p:ph idx="1"/>
          </p:nvPr>
        </p:nvSpPr>
        <p:spPr>
          <a:xfrm>
            <a:off x="393192" y="1001849"/>
            <a:ext cx="8357616" cy="336297"/>
          </a:xfrm>
        </p:spPr>
        <p:txBody>
          <a:bodyPr>
            <a:normAutofit lnSpcReduction="10000"/>
          </a:bodyPr>
          <a:lstStyle/>
          <a:p>
            <a:pPr algn="ctr" eaLnBrk="1" fontAlgn="auto" hangingPunct="1">
              <a:spcBef>
                <a:spcPts val="0"/>
              </a:spcBef>
              <a:buClr>
                <a:schemeClr val="dk1"/>
              </a:buClr>
              <a:buSzPts val="2000"/>
            </a:pPr>
            <a:r>
              <a:rPr lang="en-US" sz="1800" b="1" kern="0" dirty="0">
                <a:latin typeface="+mn-lt"/>
                <a:ea typeface="Times New Roman"/>
                <a:cs typeface="Times New Roman"/>
                <a:sym typeface="Times New Roman"/>
              </a:rPr>
              <a:t>DDK Allocation OV-1</a:t>
            </a:r>
            <a:endParaRPr lang="en-US" sz="2000" b="1" kern="0" dirty="0">
              <a:latin typeface="+mn-lt"/>
              <a:ea typeface="Times New Roman"/>
              <a:cs typeface="Times New Roman"/>
              <a:sym typeface="Times New Roman"/>
            </a:endParaRPr>
          </a:p>
          <a:p>
            <a:pPr marL="342900" indent="-190500" algn="ctr" eaLnBrk="1" fontAlgn="auto" hangingPunct="1">
              <a:spcBef>
                <a:spcPts val="480"/>
              </a:spcBef>
              <a:buClr>
                <a:schemeClr val="dk1"/>
              </a:buClr>
              <a:buSzPts val="2400"/>
            </a:pPr>
            <a:endParaRPr lang="en-US" kern="0" dirty="0">
              <a:solidFill>
                <a:schemeClr val="tx2"/>
              </a:solidFill>
              <a:latin typeface="+mn-lt"/>
            </a:endParaRPr>
          </a:p>
          <a:p>
            <a:pPr marL="342900" indent="-190500" algn="ctr" eaLnBrk="1" fontAlgn="auto" hangingPunct="1">
              <a:spcBef>
                <a:spcPts val="480"/>
              </a:spcBef>
              <a:buClr>
                <a:schemeClr val="dk1"/>
              </a:buClr>
              <a:buSzPts val="2400"/>
            </a:pPr>
            <a:endParaRPr lang="en-US" kern="0" dirty="0">
              <a:solidFill>
                <a:schemeClr val="tx2"/>
              </a:solidFill>
              <a:latin typeface="+mn-lt"/>
            </a:endParaRPr>
          </a:p>
        </p:txBody>
      </p:sp>
      <p:sp>
        <p:nvSpPr>
          <p:cNvPr id="4" name="Footer Placeholder 3">
            <a:extLst>
              <a:ext uri="{FF2B5EF4-FFF2-40B4-BE49-F238E27FC236}">
                <a16:creationId xmlns:a16="http://schemas.microsoft.com/office/drawing/2014/main" id="{8227FE43-3D89-D08A-C380-3B4628E41CA3}"/>
              </a:ext>
            </a:extLst>
          </p:cNvPr>
          <p:cNvSpPr>
            <a:spLocks noGrp="1"/>
          </p:cNvSpPr>
          <p:nvPr>
            <p:ph type="ftr" sz="quarter" idx="3"/>
          </p:nvPr>
        </p:nvSpPr>
        <p:spPr/>
        <p:txBody>
          <a:bodyPr/>
          <a:lstStyle/>
          <a:p>
            <a:r>
              <a:rPr lang="en-US"/>
              <a:t>Missouri University of Science and Technology</a:t>
            </a:r>
            <a:endParaRPr lang="en-US" dirty="0"/>
          </a:p>
        </p:txBody>
      </p:sp>
      <p:pic>
        <p:nvPicPr>
          <p:cNvPr id="7" name="Picture 6" descr="A diagram of a medical procedure&#10;&#10;Description automatically generated">
            <a:extLst>
              <a:ext uri="{FF2B5EF4-FFF2-40B4-BE49-F238E27FC236}">
                <a16:creationId xmlns:a16="http://schemas.microsoft.com/office/drawing/2014/main" id="{09F2F67B-0253-02AA-3533-8458400CE444}"/>
              </a:ext>
            </a:extLst>
          </p:cNvPr>
          <p:cNvPicPr>
            <a:picLocks noChangeAspect="1"/>
          </p:cNvPicPr>
          <p:nvPr/>
        </p:nvPicPr>
        <p:blipFill>
          <a:blip r:embed="rId2"/>
          <a:stretch>
            <a:fillRect/>
          </a:stretch>
        </p:blipFill>
        <p:spPr>
          <a:xfrm>
            <a:off x="685800" y="1274631"/>
            <a:ext cx="7772400" cy="307855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D20261E3-D3D0-8267-DE71-B68AE417F2C2}"/>
              </a:ext>
            </a:extLst>
          </p:cNvPr>
          <p:cNvPicPr>
            <a:picLocks noChangeAspect="1"/>
          </p:cNvPicPr>
          <p:nvPr/>
        </p:nvPicPr>
        <p:blipFill>
          <a:blip r:embed="rId3"/>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36780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03787-91F6-6CDF-4752-2BE50C735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B1DBC-20F7-5C2F-2564-327D341A3796}"/>
              </a:ext>
            </a:extLst>
          </p:cNvPr>
          <p:cNvSpPr>
            <a:spLocks noGrp="1"/>
          </p:cNvSpPr>
          <p:nvPr>
            <p:ph type="title"/>
          </p:nvPr>
        </p:nvSpPr>
        <p:spPr/>
        <p:txBody>
          <a:bodyPr/>
          <a:lstStyle/>
          <a:p>
            <a:r>
              <a:rPr lang="en-US" dirty="0">
                <a:latin typeface="+mj-lt"/>
              </a:rPr>
              <a:t>OPTN Data</a:t>
            </a:r>
          </a:p>
        </p:txBody>
      </p:sp>
      <p:sp>
        <p:nvSpPr>
          <p:cNvPr id="3" name="Content Placeholder 2">
            <a:extLst>
              <a:ext uri="{FF2B5EF4-FFF2-40B4-BE49-F238E27FC236}">
                <a16:creationId xmlns:a16="http://schemas.microsoft.com/office/drawing/2014/main" id="{443621EE-4931-2352-9255-B36302DD1BD6}"/>
              </a:ext>
            </a:extLst>
          </p:cNvPr>
          <p:cNvSpPr>
            <a:spLocks noGrp="1"/>
          </p:cNvSpPr>
          <p:nvPr>
            <p:ph idx="1"/>
          </p:nvPr>
        </p:nvSpPr>
        <p:spPr>
          <a:xfrm>
            <a:off x="393192" y="1314083"/>
            <a:ext cx="8357616" cy="610133"/>
          </a:xfrm>
        </p:spPr>
        <p:txBody>
          <a:bodyPr>
            <a:normAutofit lnSpcReduction="10000"/>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Request OPTN Data</a:t>
            </a:r>
          </a:p>
          <a:p>
            <a:pPr marL="7937" lvl="1" indent="0" algn="l" eaLnBrk="1" fontAlgn="auto" hangingPunct="1">
              <a:spcBef>
                <a:spcPts val="0"/>
              </a:spcBef>
              <a:buClr>
                <a:schemeClr val="dk1"/>
              </a:buClr>
              <a:buSzPts val="2000"/>
              <a:buNone/>
            </a:pPr>
            <a:r>
              <a:rPr lang="en-US" sz="1400" kern="0" dirty="0">
                <a:latin typeface="Times New Roman"/>
                <a:ea typeface="Times New Roman"/>
                <a:cs typeface="Times New Roman"/>
                <a:sym typeface="Times New Roman"/>
                <a:hlinkClick r:id="rId2"/>
              </a:rPr>
              <a:t>https://optn.transplant.hrsa.gov/data/view-data-reports/request-data/</a:t>
            </a:r>
            <a:endParaRPr lang="en-US" sz="1400" kern="0" dirty="0">
              <a:latin typeface="Times New Roman"/>
              <a:ea typeface="Times New Roman"/>
              <a:cs typeface="Times New Roman"/>
              <a:sym typeface="Times New Roman"/>
            </a:endParaRPr>
          </a:p>
          <a:p>
            <a:pPr lvl="1" algn="l" eaLnBrk="1" fontAlgn="auto" hangingPunct="1">
              <a:spcBef>
                <a:spcPts val="0"/>
              </a:spcBef>
              <a:buClr>
                <a:schemeClr val="dk1"/>
              </a:buClr>
              <a:buSzPts val="2000"/>
            </a:pPr>
            <a:endParaRPr lang="en-US" sz="1600" kern="0" dirty="0">
              <a:latin typeface="Times New Roman"/>
              <a:ea typeface="Times New Roman"/>
              <a:cs typeface="Times New Roman"/>
              <a:sym typeface="Times New Roman"/>
            </a:endParaRPr>
          </a:p>
          <a:p>
            <a:pPr marL="342900" indent="-190500" algn="l" eaLnBrk="1" fontAlgn="auto" hangingPunct="1">
              <a:spcBef>
                <a:spcPts val="480"/>
              </a:spcBef>
              <a:buClr>
                <a:schemeClr val="dk1"/>
              </a:buClr>
              <a:buSzPts val="2400"/>
            </a:pPr>
            <a:endParaRPr lang="en-US" sz="2800" kern="0" dirty="0"/>
          </a:p>
          <a:p>
            <a:pPr marL="342900" indent="-190500" algn="l" eaLnBrk="1" fontAlgn="auto" hangingPunct="1">
              <a:spcBef>
                <a:spcPts val="480"/>
              </a:spcBef>
              <a:buClr>
                <a:schemeClr val="dk1"/>
              </a:buClr>
              <a:buSzPts val="2400"/>
            </a:pPr>
            <a:endParaRPr lang="en-US" kern="0" dirty="0"/>
          </a:p>
        </p:txBody>
      </p:sp>
      <p:sp>
        <p:nvSpPr>
          <p:cNvPr id="4" name="Footer Placeholder 3">
            <a:extLst>
              <a:ext uri="{FF2B5EF4-FFF2-40B4-BE49-F238E27FC236}">
                <a16:creationId xmlns:a16="http://schemas.microsoft.com/office/drawing/2014/main" id="{9806E2D2-BE9A-2417-20A9-20701EC8B0A1}"/>
              </a:ext>
            </a:extLst>
          </p:cNvPr>
          <p:cNvSpPr>
            <a:spLocks noGrp="1"/>
          </p:cNvSpPr>
          <p:nvPr>
            <p:ph type="ftr" sz="quarter" idx="3"/>
          </p:nvPr>
        </p:nvSpPr>
        <p:spPr/>
        <p:txBody>
          <a:bodyPr/>
          <a:lstStyle/>
          <a:p>
            <a:r>
              <a:rPr lang="en-US"/>
              <a:t>Missouri University of Science and Technology</a:t>
            </a:r>
            <a:endParaRPr lang="en-US" dirty="0"/>
          </a:p>
        </p:txBody>
      </p:sp>
      <p:pic>
        <p:nvPicPr>
          <p:cNvPr id="6" name="Picture 5" descr="A screenshot of a data request form&#10;&#10;Description automatically generated">
            <a:extLst>
              <a:ext uri="{FF2B5EF4-FFF2-40B4-BE49-F238E27FC236}">
                <a16:creationId xmlns:a16="http://schemas.microsoft.com/office/drawing/2014/main" id="{4F37551F-2FB9-D1CF-FE8F-30E3017ACC8D}"/>
              </a:ext>
            </a:extLst>
          </p:cNvPr>
          <p:cNvPicPr>
            <a:picLocks noChangeAspect="1"/>
          </p:cNvPicPr>
          <p:nvPr/>
        </p:nvPicPr>
        <p:blipFill>
          <a:blip r:embed="rId3"/>
          <a:stretch>
            <a:fillRect/>
          </a:stretch>
        </p:blipFill>
        <p:spPr>
          <a:xfrm>
            <a:off x="393192" y="2081268"/>
            <a:ext cx="2184456" cy="2232466"/>
          </a:xfrm>
          <a:prstGeom prst="rect">
            <a:avLst/>
          </a:prstGeom>
        </p:spPr>
      </p:pic>
      <p:pic>
        <p:nvPicPr>
          <p:cNvPr id="7" name="Picture 6" descr="A screenshot of a calendar&#10;&#10;Description automatically generated">
            <a:extLst>
              <a:ext uri="{FF2B5EF4-FFF2-40B4-BE49-F238E27FC236}">
                <a16:creationId xmlns:a16="http://schemas.microsoft.com/office/drawing/2014/main" id="{43F51E5F-82DE-F0CB-7AC7-AF4F6DF3DE26}"/>
              </a:ext>
            </a:extLst>
          </p:cNvPr>
          <p:cNvPicPr>
            <a:picLocks noChangeAspect="1"/>
          </p:cNvPicPr>
          <p:nvPr/>
        </p:nvPicPr>
        <p:blipFill>
          <a:blip r:embed="rId4"/>
          <a:stretch>
            <a:fillRect/>
          </a:stretch>
        </p:blipFill>
        <p:spPr>
          <a:xfrm>
            <a:off x="3593991" y="2039380"/>
            <a:ext cx="5371928" cy="2386042"/>
          </a:xfrm>
          <a:prstGeom prst="rect">
            <a:avLst/>
          </a:prstGeom>
        </p:spPr>
      </p:pic>
      <p:pic>
        <p:nvPicPr>
          <p:cNvPr id="8" name="Picture 7" descr="A screenshot of a document&#10;&#10;Description automatically generated">
            <a:extLst>
              <a:ext uri="{FF2B5EF4-FFF2-40B4-BE49-F238E27FC236}">
                <a16:creationId xmlns:a16="http://schemas.microsoft.com/office/drawing/2014/main" id="{A5E92ECD-05FE-A981-568C-F03776293FCB}"/>
              </a:ext>
            </a:extLst>
          </p:cNvPr>
          <p:cNvPicPr>
            <a:picLocks noChangeAspect="1"/>
          </p:cNvPicPr>
          <p:nvPr/>
        </p:nvPicPr>
        <p:blipFill>
          <a:blip r:embed="rId5"/>
          <a:stretch>
            <a:fillRect/>
          </a:stretch>
        </p:blipFill>
        <p:spPr>
          <a:xfrm>
            <a:off x="6175352" y="399580"/>
            <a:ext cx="2742861" cy="1681688"/>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E3BF9AA5-4AE1-1FFE-4023-420A4F050391}"/>
              </a:ext>
            </a:extLst>
          </p:cNvPr>
          <p:cNvPicPr>
            <a:picLocks noChangeAspect="1"/>
          </p:cNvPicPr>
          <p:nvPr/>
        </p:nvPicPr>
        <p:blipFill>
          <a:blip r:embed="rId6"/>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65705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FF96-1DF0-17F0-6197-11636E1C0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79901-C82C-1619-15D3-F5B18C8B2E43}"/>
              </a:ext>
            </a:extLst>
          </p:cNvPr>
          <p:cNvSpPr>
            <a:spLocks noGrp="1"/>
          </p:cNvSpPr>
          <p:nvPr>
            <p:ph type="title"/>
          </p:nvPr>
        </p:nvSpPr>
        <p:spPr/>
        <p:txBody>
          <a:bodyPr/>
          <a:lstStyle/>
          <a:p>
            <a:r>
              <a:rPr lang="en-US" dirty="0">
                <a:latin typeface="+mj-lt"/>
              </a:rPr>
              <a:t>OPTN Data</a:t>
            </a:r>
          </a:p>
        </p:txBody>
      </p:sp>
      <p:sp>
        <p:nvSpPr>
          <p:cNvPr id="4" name="Footer Placeholder 3">
            <a:extLst>
              <a:ext uri="{FF2B5EF4-FFF2-40B4-BE49-F238E27FC236}">
                <a16:creationId xmlns:a16="http://schemas.microsoft.com/office/drawing/2014/main" id="{91684E6F-A360-86D3-3B73-B3EAFDCD80B6}"/>
              </a:ext>
            </a:extLst>
          </p:cNvPr>
          <p:cNvSpPr>
            <a:spLocks noGrp="1"/>
          </p:cNvSpPr>
          <p:nvPr>
            <p:ph type="ftr" sz="quarter" idx="3"/>
          </p:nvPr>
        </p:nvSpPr>
        <p:spPr/>
        <p:txBody>
          <a:bodyPr/>
          <a:lstStyle/>
          <a:p>
            <a:r>
              <a:rPr lang="en-US"/>
              <a:t>Missouri University of Science and Technology</a:t>
            </a:r>
            <a:endParaRPr lang="en-US" dirty="0"/>
          </a:p>
        </p:txBody>
      </p:sp>
      <p:pic>
        <p:nvPicPr>
          <p:cNvPr id="10" name="Picture 9" descr="A screenshot of a computer&#10;&#10;Description automatically generated">
            <a:extLst>
              <a:ext uri="{FF2B5EF4-FFF2-40B4-BE49-F238E27FC236}">
                <a16:creationId xmlns:a16="http://schemas.microsoft.com/office/drawing/2014/main" id="{34C13C7F-FD30-2465-3B9C-6DD7595FFA6B}"/>
              </a:ext>
            </a:extLst>
          </p:cNvPr>
          <p:cNvPicPr>
            <a:picLocks noChangeAspect="1"/>
          </p:cNvPicPr>
          <p:nvPr/>
        </p:nvPicPr>
        <p:blipFill>
          <a:blip r:embed="rId2"/>
          <a:stretch>
            <a:fillRect/>
          </a:stretch>
        </p:blipFill>
        <p:spPr>
          <a:xfrm>
            <a:off x="253781" y="800553"/>
            <a:ext cx="4389782" cy="3589673"/>
          </a:xfrm>
          <a:prstGeom prst="rect">
            <a:avLst/>
          </a:prstGeom>
        </p:spPr>
      </p:pic>
      <p:pic>
        <p:nvPicPr>
          <p:cNvPr id="11" name="Google Shape;128;p5">
            <a:extLst>
              <a:ext uri="{FF2B5EF4-FFF2-40B4-BE49-F238E27FC236}">
                <a16:creationId xmlns:a16="http://schemas.microsoft.com/office/drawing/2014/main" id="{C114E7D0-A0BC-C83D-AD88-3D1FEBC016B2}"/>
              </a:ext>
            </a:extLst>
          </p:cNvPr>
          <p:cNvPicPr preferRelativeResize="0"/>
          <p:nvPr/>
        </p:nvPicPr>
        <p:blipFill rotWithShape="1">
          <a:blip r:embed="rId3">
            <a:alphaModFix/>
          </a:blip>
          <a:srcRect/>
          <a:stretch/>
        </p:blipFill>
        <p:spPr>
          <a:xfrm>
            <a:off x="4778072" y="1810542"/>
            <a:ext cx="4095865" cy="2292331"/>
          </a:xfrm>
          <a:prstGeom prst="rect">
            <a:avLst/>
          </a:prstGeom>
          <a:noFill/>
          <a:ln>
            <a:noFill/>
          </a:ln>
        </p:spPr>
      </p:pic>
      <p:pic>
        <p:nvPicPr>
          <p:cNvPr id="3" name="Picture 2" descr="A black background with blue and grey text&#10;&#10;Description automatically generated">
            <a:extLst>
              <a:ext uri="{FF2B5EF4-FFF2-40B4-BE49-F238E27FC236}">
                <a16:creationId xmlns:a16="http://schemas.microsoft.com/office/drawing/2014/main" id="{66554010-320C-EBDB-E2C3-0080B752291B}"/>
              </a:ext>
            </a:extLst>
          </p:cNvPr>
          <p:cNvPicPr>
            <a:picLocks noChangeAspect="1"/>
          </p:cNvPicPr>
          <p:nvPr/>
        </p:nvPicPr>
        <p:blipFill>
          <a:blip r:embed="rId4"/>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137737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91C02-64B1-3D3B-51AB-5FA937D3C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D0294-4874-4512-DC1C-74C7FB25F83C}"/>
              </a:ext>
            </a:extLst>
          </p:cNvPr>
          <p:cNvSpPr>
            <a:spLocks noGrp="1"/>
          </p:cNvSpPr>
          <p:nvPr>
            <p:ph type="title"/>
          </p:nvPr>
        </p:nvSpPr>
        <p:spPr/>
        <p:txBody>
          <a:bodyPr/>
          <a:lstStyle/>
          <a:p>
            <a:r>
              <a:rPr lang="en-US" dirty="0">
                <a:latin typeface="+mj-lt"/>
              </a:rPr>
              <a:t>OPTN Data, </a:t>
            </a:r>
            <a:r>
              <a:rPr lang="en-US" dirty="0">
                <a:latin typeface="+mj-lt"/>
                <a:cs typeface="Times New Roman"/>
                <a:sym typeface="Times New Roman"/>
              </a:rPr>
              <a:t>Processing and Imputation</a:t>
            </a:r>
            <a:br>
              <a:rPr lang="en-US" sz="4400" dirty="0">
                <a:latin typeface="+mj-lt"/>
              </a:rPr>
            </a:br>
            <a:r>
              <a:rPr lang="en-US" sz="4400" dirty="0">
                <a:latin typeface="+mj-lt"/>
              </a:rPr>
              <a:t> </a:t>
            </a:r>
            <a:br>
              <a:rPr lang="en-US" sz="4400" dirty="0">
                <a:latin typeface="+mj-lt"/>
              </a:rPr>
            </a:br>
            <a:br>
              <a:rPr lang="en-US" sz="4400" i="1" dirty="0">
                <a:latin typeface="+mj-lt"/>
              </a:rPr>
            </a:br>
            <a:endParaRPr lang="en-US" dirty="0">
              <a:latin typeface="+mj-lt"/>
            </a:endParaRPr>
          </a:p>
        </p:txBody>
      </p:sp>
      <p:sp>
        <p:nvSpPr>
          <p:cNvPr id="4" name="Footer Placeholder 3">
            <a:extLst>
              <a:ext uri="{FF2B5EF4-FFF2-40B4-BE49-F238E27FC236}">
                <a16:creationId xmlns:a16="http://schemas.microsoft.com/office/drawing/2014/main" id="{B06E60E7-9760-1A93-F58B-3A29CC375D5C}"/>
              </a:ext>
            </a:extLst>
          </p:cNvPr>
          <p:cNvSpPr>
            <a:spLocks noGrp="1"/>
          </p:cNvSpPr>
          <p:nvPr>
            <p:ph type="ftr" sz="quarter" idx="3"/>
          </p:nvPr>
        </p:nvSpPr>
        <p:spPr/>
        <p:txBody>
          <a:bodyPr/>
          <a:lstStyle/>
          <a:p>
            <a:r>
              <a:rPr lang="en-US"/>
              <a:t>Missouri University of Science and Technology</a:t>
            </a:r>
            <a:endParaRPr lang="en-US" dirty="0"/>
          </a:p>
        </p:txBody>
      </p:sp>
      <p:pic>
        <p:nvPicPr>
          <p:cNvPr id="3" name="Google Shape;107;p3">
            <a:extLst>
              <a:ext uri="{FF2B5EF4-FFF2-40B4-BE49-F238E27FC236}">
                <a16:creationId xmlns:a16="http://schemas.microsoft.com/office/drawing/2014/main" id="{FABF8973-35A6-423B-66B2-E21D639839D9}"/>
              </a:ext>
            </a:extLst>
          </p:cNvPr>
          <p:cNvPicPr preferRelativeResize="0"/>
          <p:nvPr/>
        </p:nvPicPr>
        <p:blipFill rotWithShape="1">
          <a:blip r:embed="rId2">
            <a:alphaModFix/>
          </a:blip>
          <a:srcRect/>
          <a:stretch/>
        </p:blipFill>
        <p:spPr>
          <a:xfrm>
            <a:off x="393192" y="806886"/>
            <a:ext cx="3732835" cy="3415258"/>
          </a:xfrm>
          <a:prstGeom prst="rect">
            <a:avLst/>
          </a:prstGeom>
          <a:noFill/>
          <a:ln>
            <a:noFill/>
          </a:ln>
        </p:spPr>
      </p:pic>
      <p:pic>
        <p:nvPicPr>
          <p:cNvPr id="8" name="Picture 7" descr="A screenshot of a data processing&#10;&#10;Description automatically generated">
            <a:extLst>
              <a:ext uri="{FF2B5EF4-FFF2-40B4-BE49-F238E27FC236}">
                <a16:creationId xmlns:a16="http://schemas.microsoft.com/office/drawing/2014/main" id="{CEB569A5-6981-0F03-1A5A-5D396348B39C}"/>
              </a:ext>
            </a:extLst>
          </p:cNvPr>
          <p:cNvPicPr>
            <a:picLocks noChangeAspect="1"/>
          </p:cNvPicPr>
          <p:nvPr/>
        </p:nvPicPr>
        <p:blipFill>
          <a:blip r:embed="rId3"/>
          <a:stretch>
            <a:fillRect/>
          </a:stretch>
        </p:blipFill>
        <p:spPr>
          <a:xfrm>
            <a:off x="4572000" y="1177880"/>
            <a:ext cx="3874735" cy="2787739"/>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E5CCFE18-EAD6-3377-12E0-9247B5180D1E}"/>
              </a:ext>
            </a:extLst>
          </p:cNvPr>
          <p:cNvPicPr>
            <a:picLocks noChangeAspect="1"/>
          </p:cNvPicPr>
          <p:nvPr/>
        </p:nvPicPr>
        <p:blipFill>
          <a:blip r:embed="rId4"/>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219696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F1893-052D-8483-12A0-817D16007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2C06B-37AB-E7DE-F434-992AA11862D6}"/>
              </a:ext>
            </a:extLst>
          </p:cNvPr>
          <p:cNvSpPr>
            <a:spLocks noGrp="1"/>
          </p:cNvSpPr>
          <p:nvPr>
            <p:ph type="title"/>
          </p:nvPr>
        </p:nvSpPr>
        <p:spPr/>
        <p:txBody>
          <a:bodyPr/>
          <a:lstStyle/>
          <a:p>
            <a:r>
              <a:rPr lang="en-US" sz="3200" dirty="0">
                <a:latin typeface="+mj-lt"/>
                <a:ea typeface="Times New Roman"/>
                <a:cs typeface="Times New Roman"/>
                <a:sym typeface="Times New Roman"/>
              </a:rPr>
              <a:t>Identify Model Development Opportunities</a:t>
            </a:r>
            <a:br>
              <a:rPr lang="en-US" sz="2800" dirty="0">
                <a:latin typeface="+mj-lt"/>
              </a:rPr>
            </a:br>
            <a:r>
              <a:rPr lang="en-US" sz="2800" dirty="0">
                <a:latin typeface="+mj-lt"/>
              </a:rPr>
              <a:t> </a:t>
            </a:r>
            <a:br>
              <a:rPr lang="en-US" sz="2800" dirty="0">
                <a:latin typeface="+mj-lt"/>
              </a:rPr>
            </a:br>
            <a:endParaRPr lang="en-US" dirty="0">
              <a:latin typeface="+mj-lt"/>
            </a:endParaRPr>
          </a:p>
        </p:txBody>
      </p:sp>
      <p:sp>
        <p:nvSpPr>
          <p:cNvPr id="4" name="Footer Placeholder 3">
            <a:extLst>
              <a:ext uri="{FF2B5EF4-FFF2-40B4-BE49-F238E27FC236}">
                <a16:creationId xmlns:a16="http://schemas.microsoft.com/office/drawing/2014/main" id="{432909F3-4F18-FEB1-9481-4DC85AD2039F}"/>
              </a:ext>
            </a:extLst>
          </p:cNvPr>
          <p:cNvSpPr>
            <a:spLocks noGrp="1"/>
          </p:cNvSpPr>
          <p:nvPr>
            <p:ph type="ftr" sz="quarter" idx="3"/>
          </p:nvPr>
        </p:nvSpPr>
        <p:spPr/>
        <p:txBody>
          <a:bodyPr/>
          <a:lstStyle/>
          <a:p>
            <a:r>
              <a:rPr lang="en-US"/>
              <a:t>Missouri University of Science and Technology</a:t>
            </a:r>
            <a:endParaRPr lang="en-US" dirty="0"/>
          </a:p>
        </p:txBody>
      </p:sp>
      <p:pic>
        <p:nvPicPr>
          <p:cNvPr id="5" name="Picture 2" descr="page28image7468240">
            <a:extLst>
              <a:ext uri="{FF2B5EF4-FFF2-40B4-BE49-F238E27FC236}">
                <a16:creationId xmlns:a16="http://schemas.microsoft.com/office/drawing/2014/main" id="{746DB0E3-F665-3104-5162-7BE7F365D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53" y="1619149"/>
            <a:ext cx="4536617" cy="26216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B54B163-DD15-C664-2826-FB0F4FEDAC13}"/>
              </a:ext>
            </a:extLst>
          </p:cNvPr>
          <p:cNvSpPr>
            <a:spLocks noGrp="1"/>
          </p:cNvSpPr>
          <p:nvPr>
            <p:ph idx="1"/>
          </p:nvPr>
        </p:nvSpPr>
        <p:spPr>
          <a:xfrm>
            <a:off x="393192" y="1314083"/>
            <a:ext cx="8357616" cy="610133"/>
          </a:xfrm>
        </p:spPr>
        <p:txBody>
          <a:bodyPr>
            <a:normAutofit/>
          </a:bodyPr>
          <a:lstStyle/>
          <a:p>
            <a:pPr algn="l" eaLnBrk="1" fontAlgn="auto" hangingPunct="1">
              <a:spcBef>
                <a:spcPts val="0"/>
              </a:spcBef>
              <a:buClr>
                <a:schemeClr val="dk1"/>
              </a:buClr>
              <a:buSzPts val="2000"/>
            </a:pPr>
            <a:r>
              <a:rPr lang="en-US" sz="1800" b="1" kern="0" dirty="0">
                <a:latin typeface="+mn-lt"/>
                <a:ea typeface="Times New Roman"/>
                <a:cs typeface="Times New Roman"/>
                <a:sym typeface="Times New Roman"/>
              </a:rPr>
              <a:t>Stakeholders in the Kidney Allocation System</a:t>
            </a:r>
          </a:p>
        </p:txBody>
      </p:sp>
      <p:pic>
        <p:nvPicPr>
          <p:cNvPr id="3" name="Picture 2" descr="A black background with blue and grey text&#10;&#10;Description automatically generated">
            <a:extLst>
              <a:ext uri="{FF2B5EF4-FFF2-40B4-BE49-F238E27FC236}">
                <a16:creationId xmlns:a16="http://schemas.microsoft.com/office/drawing/2014/main" id="{E0D4EC99-FC80-11D5-3FC3-FEEC25AAFC91}"/>
              </a:ext>
            </a:extLst>
          </p:cNvPr>
          <p:cNvPicPr>
            <a:picLocks noChangeAspect="1"/>
          </p:cNvPicPr>
          <p:nvPr/>
        </p:nvPicPr>
        <p:blipFill>
          <a:blip r:embed="rId3"/>
          <a:stretch>
            <a:fillRect/>
          </a:stretch>
        </p:blipFill>
        <p:spPr>
          <a:xfrm>
            <a:off x="8213611" y="4776301"/>
            <a:ext cx="844447" cy="284535"/>
          </a:xfrm>
          <a:prstGeom prst="rect">
            <a:avLst/>
          </a:prstGeom>
        </p:spPr>
      </p:pic>
    </p:spTree>
    <p:extLst>
      <p:ext uri="{BB962C8B-B14F-4D97-AF65-F5344CB8AC3E}">
        <p14:creationId xmlns:p14="http://schemas.microsoft.com/office/powerpoint/2010/main" val="3065957758"/>
      </p:ext>
    </p:extLst>
  </p:cSld>
  <p:clrMapOvr>
    <a:masterClrMapping/>
  </p:clrMapOvr>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Primary Logo</Template>
  <TotalTime>1104</TotalTime>
  <Words>1715</Words>
  <Application>Microsoft Office PowerPoint</Application>
  <PresentationFormat>On-screen Show (16:9)</PresentationFormat>
  <Paragraphs>173</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.Hiragino Kaku Gothic Interface W3</vt:lpstr>
      <vt:lpstr>Arial</vt:lpstr>
      <vt:lpstr>Calibri</vt:lpstr>
      <vt:lpstr>Courier New</vt:lpstr>
      <vt:lpstr>Franklin Gothic Demi</vt:lpstr>
      <vt:lpstr>Franklin Gothic Medium</vt:lpstr>
      <vt:lpstr>Lucida Grande</vt:lpstr>
      <vt:lpstr>Orgon Slab Medium</vt:lpstr>
      <vt:lpstr>Roboto</vt:lpstr>
      <vt:lpstr>System Font Regular</vt:lpstr>
      <vt:lpstr>Times New Roman</vt:lpstr>
      <vt:lpstr>Tisa Offc Serif Pro</vt:lpstr>
      <vt:lpstr>Primary Logo</vt:lpstr>
      <vt:lpstr>AI-Enabled Models to Assist and Optimize the Decision-Making Process in the Kidney Transplantation Network</vt:lpstr>
      <vt:lpstr>Presentation Outline</vt:lpstr>
      <vt:lpstr>Background</vt:lpstr>
      <vt:lpstr>Background</vt:lpstr>
      <vt:lpstr>Background</vt:lpstr>
      <vt:lpstr>OPTN Data</vt:lpstr>
      <vt:lpstr>OPTN Data</vt:lpstr>
      <vt:lpstr>OPTN Data, Processing and Imputation    </vt:lpstr>
      <vt:lpstr>Identify Model Development Opportunities   </vt:lpstr>
      <vt:lpstr>Identify Model Development Opportunities   </vt:lpstr>
      <vt:lpstr>Identify Model Development Opportunities   </vt:lpstr>
      <vt:lpstr>AI-Model Development</vt:lpstr>
      <vt:lpstr>AI-Model Development</vt:lpstr>
      <vt:lpstr>AI Models to Support Decision-Making Process</vt:lpstr>
      <vt:lpstr>AI Models to Support Decision-Making Process</vt:lpstr>
      <vt:lpstr>AI Models to Support Decision-Making Process</vt:lpstr>
      <vt:lpstr>AI-Use Case and Discussion</vt:lpstr>
      <vt:lpstr>AI-Use Case and Discussion</vt:lpstr>
      <vt:lpstr>AI-Use Case and Discussion</vt:lpstr>
      <vt:lpstr>AI-Use Case and Discussion</vt:lpstr>
      <vt:lpstr>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AI-Enabled Models to Assist and Optimize the Decision-Making Process in the Kidney Transplantation Network</dc:title>
  <dc:creator>Doss, MIchael</dc:creator>
  <cp:lastModifiedBy>Alvarez Weber, Pablo</cp:lastModifiedBy>
  <cp:revision>2</cp:revision>
  <dcterms:created xsi:type="dcterms:W3CDTF">2024-02-06T20:54:41Z</dcterms:created>
  <dcterms:modified xsi:type="dcterms:W3CDTF">2024-02-07T16:52:16Z</dcterms:modified>
</cp:coreProperties>
</file>